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284" r:id="rId4"/>
    <p:sldId id="286" r:id="rId5"/>
    <p:sldId id="264" r:id="rId6"/>
    <p:sldId id="288" r:id="rId7"/>
    <p:sldId id="298" r:id="rId8"/>
    <p:sldId id="299" r:id="rId9"/>
    <p:sldId id="289" r:id="rId10"/>
    <p:sldId id="287" r:id="rId11"/>
    <p:sldId id="293" r:id="rId12"/>
    <p:sldId id="296" r:id="rId13"/>
    <p:sldId id="297" r:id="rId14"/>
    <p:sldId id="300" r:id="rId15"/>
    <p:sldId id="302" r:id="rId16"/>
    <p:sldId id="283" r:id="rId17"/>
    <p:sldId id="303"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21" autoAdjust="0"/>
  </p:normalViewPr>
  <p:slideViewPr>
    <p:cSldViewPr>
      <p:cViewPr varScale="1">
        <p:scale>
          <a:sx n="64" d="100"/>
          <a:sy n="64" d="100"/>
        </p:scale>
        <p:origin x="215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5D1DB-6099-4255-A2CB-D1E96289F94D}" type="datetimeFigureOut">
              <a:rPr lang="tr-TR" smtClean="0"/>
              <a:t>5.03.2018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C8B74-7377-4772-962D-97753D1CF60E}" type="slidenum">
              <a:rPr lang="tr-TR" smtClean="0"/>
              <a:t>‹#›</a:t>
            </a:fld>
            <a:endParaRPr lang="tr-TR"/>
          </a:p>
        </p:txBody>
      </p:sp>
    </p:spTree>
    <p:extLst>
      <p:ext uri="{BB962C8B-B14F-4D97-AF65-F5344CB8AC3E}">
        <p14:creationId xmlns:p14="http://schemas.microsoft.com/office/powerpoint/2010/main" val="50073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defRPr/>
            </a:pPr>
            <a:r>
              <a:rPr lang="tr-TR" dirty="0" smtClean="0"/>
              <a:t>Benlik kavramı, insanın kendi benliğini algılayış ve kavrayış biçimidir.</a:t>
            </a:r>
          </a:p>
          <a:p>
            <a:pPr>
              <a:defRPr/>
            </a:pPr>
            <a:r>
              <a:rPr lang="tr-TR" dirty="0" smtClean="0"/>
              <a:t>Kişinin kendini nasıl görüp, nasıl değer biçtiğini anlatır (Gün, 2006).</a:t>
            </a:r>
          </a:p>
          <a:p>
            <a:pPr>
              <a:defRPr/>
            </a:pPr>
            <a:r>
              <a:rPr lang="tr-TR" dirty="0" err="1" smtClean="0"/>
              <a:t>Lawrence’e</a:t>
            </a:r>
            <a:r>
              <a:rPr lang="tr-TR" dirty="0" smtClean="0"/>
              <a:t> göre benlik kavramı, bireyin zihinsel ve fiziksel özelliklerinin toplamı ve sahip olduğu bütün bu özelliklerine ilişkin kendini değerlendirmesi olarak tanımlanabilir (Yavuzer, 2002). </a:t>
            </a:r>
          </a:p>
          <a:p>
            <a:pPr>
              <a:defRPr/>
            </a:pPr>
            <a:r>
              <a:rPr lang="tr-TR" dirty="0" err="1" smtClean="0"/>
              <a:t>Purkey</a:t>
            </a:r>
            <a:r>
              <a:rPr lang="tr-TR" dirty="0" smtClean="0"/>
              <a:t> (1970), benlik kavramını “Bir bireyin kendisi hakkında sahip olduğu inançların karmaşık ve dinamik bir sistemi olarak tanımlamıştır.</a:t>
            </a:r>
          </a:p>
        </p:txBody>
      </p:sp>
      <p:sp>
        <p:nvSpPr>
          <p:cNvPr id="4" name="Slayt Numarası Yer Tutucusu 3"/>
          <p:cNvSpPr>
            <a:spLocks noGrp="1"/>
          </p:cNvSpPr>
          <p:nvPr>
            <p:ph type="sldNum" sz="quarter" idx="10"/>
          </p:nvPr>
        </p:nvSpPr>
        <p:spPr/>
        <p:txBody>
          <a:bodyPr/>
          <a:lstStyle/>
          <a:p>
            <a:fld id="{462C8B74-7377-4772-962D-97753D1CF60E}" type="slidenum">
              <a:rPr lang="tr-TR" smtClean="0"/>
              <a:t>2</a:t>
            </a:fld>
            <a:endParaRPr lang="tr-TR"/>
          </a:p>
        </p:txBody>
      </p:sp>
    </p:spTree>
    <p:extLst>
      <p:ext uri="{BB962C8B-B14F-4D97-AF65-F5344CB8AC3E}">
        <p14:creationId xmlns:p14="http://schemas.microsoft.com/office/powerpoint/2010/main" val="344358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smtClean="0">
                <a:solidFill>
                  <a:schemeClr val="tx1"/>
                </a:solidFill>
                <a:effectLst/>
                <a:latin typeface="+mn-lt"/>
                <a:ea typeface="+mn-ea"/>
                <a:cs typeface="+mn-cs"/>
              </a:rPr>
              <a:t>!</a:t>
            </a:r>
            <a:r>
              <a:rPr lang="tr-TR" sz="1200" b="1" i="1" kern="1200" dirty="0" smtClean="0">
                <a:solidFill>
                  <a:schemeClr val="tx1"/>
                </a:solidFill>
                <a:effectLst/>
                <a:latin typeface="+mn-lt"/>
                <a:ea typeface="+mn-ea"/>
                <a:cs typeface="+mn-cs"/>
              </a:rPr>
              <a:t> Tartışmalar sırasında öğrencilerin olaylar üzerindeki kontrollerinin düşündüklerinden daha fazla olduğunu ve sorumluluk almanın kişisel güçlerini arttıracağını kavramalarına yardımcı olun.</a:t>
            </a:r>
            <a:endParaRPr lang="tr-TR" dirty="0"/>
          </a:p>
        </p:txBody>
      </p:sp>
      <p:sp>
        <p:nvSpPr>
          <p:cNvPr id="4" name="Slayt Numarası Yer Tutucusu 3"/>
          <p:cNvSpPr>
            <a:spLocks noGrp="1"/>
          </p:cNvSpPr>
          <p:nvPr>
            <p:ph type="sldNum" sz="quarter" idx="10"/>
          </p:nvPr>
        </p:nvSpPr>
        <p:spPr/>
        <p:txBody>
          <a:bodyPr/>
          <a:lstStyle/>
          <a:p>
            <a:fld id="{462C8B74-7377-4772-962D-97753D1CF60E}" type="slidenum">
              <a:rPr lang="tr-TR" smtClean="0"/>
              <a:t>13</a:t>
            </a:fld>
            <a:endParaRPr lang="tr-TR"/>
          </a:p>
        </p:txBody>
      </p:sp>
    </p:spTree>
    <p:extLst>
      <p:ext uri="{BB962C8B-B14F-4D97-AF65-F5344CB8AC3E}">
        <p14:creationId xmlns:p14="http://schemas.microsoft.com/office/powerpoint/2010/main" val="426734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eaLnBrk="1" fontAlgn="auto" hangingPunct="1">
              <a:lnSpc>
                <a:spcPct val="80000"/>
              </a:lnSpc>
              <a:spcAft>
                <a:spcPts val="0"/>
              </a:spcAft>
              <a:buFont typeface="Arial" pitchFamily="34" charset="0"/>
              <a:buChar char="•"/>
              <a:defRPr/>
            </a:pPr>
            <a:r>
              <a:rPr lang="tr-TR" sz="1200" dirty="0" smtClean="0">
                <a:effectLst>
                  <a:outerShdw blurRad="38100" dist="38100" dir="2700000" algn="tl">
                    <a:srgbClr val="C0C0C0"/>
                  </a:outerShdw>
                </a:effectLst>
              </a:rPr>
              <a:t>Benlik kavramı kişinin ne olması gerektiği ile ilgili kavramları da içerir. Kişinin olmak istediklerine ilişkin görüşleri onun </a:t>
            </a:r>
            <a:r>
              <a:rPr lang="tr-TR" sz="1200" dirty="0" smtClean="0">
                <a:solidFill>
                  <a:srgbClr val="FF3399"/>
                </a:solidFill>
                <a:effectLst>
                  <a:outerShdw blurRad="38100" dist="38100" dir="2700000" algn="tl">
                    <a:srgbClr val="C0C0C0"/>
                  </a:outerShdw>
                </a:effectLst>
              </a:rPr>
              <a:t>ideal benliğini</a:t>
            </a:r>
            <a:r>
              <a:rPr lang="tr-TR" sz="1200" dirty="0" smtClean="0">
                <a:effectLst>
                  <a:outerShdw blurRad="38100" dist="38100" dir="2700000" algn="tl">
                    <a:srgbClr val="C0C0C0"/>
                  </a:outerShdw>
                </a:effectLst>
              </a:rPr>
              <a:t> oluşturur.</a:t>
            </a:r>
          </a:p>
          <a:p>
            <a:pPr algn="just" eaLnBrk="1" fontAlgn="auto" hangingPunct="1">
              <a:lnSpc>
                <a:spcPct val="80000"/>
              </a:lnSpc>
              <a:spcAft>
                <a:spcPts val="0"/>
              </a:spcAft>
              <a:buFont typeface="Arial" pitchFamily="34" charset="0"/>
              <a:buChar char="•"/>
              <a:defRPr/>
            </a:pPr>
            <a:r>
              <a:rPr lang="tr-TR" sz="1200" dirty="0" smtClean="0">
                <a:effectLst>
                  <a:outerShdw blurRad="38100" dist="38100" dir="2700000" algn="tl">
                    <a:srgbClr val="C0C0C0"/>
                  </a:outerShdw>
                </a:effectLst>
              </a:rPr>
              <a:t>Hem benlik hem de ideal benlik sosyal çevreyle etkileşerek gelişir.</a:t>
            </a:r>
          </a:p>
          <a:p>
            <a:pPr algn="just" eaLnBrk="1" fontAlgn="auto" hangingPunct="1">
              <a:lnSpc>
                <a:spcPct val="80000"/>
              </a:lnSpc>
              <a:spcAft>
                <a:spcPts val="0"/>
              </a:spcAft>
              <a:buFont typeface="Arial" pitchFamily="34" charset="0"/>
              <a:buChar char="•"/>
              <a:defRPr/>
            </a:pPr>
            <a:r>
              <a:rPr lang="tr-TR" sz="1200" dirty="0" smtClean="0">
                <a:effectLst>
                  <a:outerShdw blurRad="38100" dist="38100" dir="2700000" algn="tl">
                    <a:srgbClr val="C0C0C0"/>
                  </a:outerShdw>
                </a:effectLst>
              </a:rPr>
              <a:t>Anne baba kardeşler öğretmenler birey için önemlidir.</a:t>
            </a:r>
          </a:p>
          <a:p>
            <a:pPr algn="just" eaLnBrk="1" fontAlgn="auto" hangingPunct="1">
              <a:lnSpc>
                <a:spcPct val="80000"/>
              </a:lnSpc>
              <a:spcAft>
                <a:spcPts val="0"/>
              </a:spcAft>
              <a:buFont typeface="Arial" pitchFamily="34" charset="0"/>
              <a:buChar char="•"/>
              <a:defRPr/>
            </a:pPr>
            <a:r>
              <a:rPr lang="tr-TR" sz="1200" dirty="0" smtClean="0">
                <a:effectLst>
                  <a:outerShdw blurRad="38100" dist="38100" dir="2700000" algn="tl">
                    <a:srgbClr val="C0C0C0"/>
                  </a:outerShdw>
                </a:effectLst>
              </a:rPr>
              <a:t>Çevrenin değer verdiği davranışlar birey tarafından benimsenir, değer verilmeyen davranışlar tekrarlanmaz.</a:t>
            </a:r>
          </a:p>
          <a:p>
            <a:endParaRPr lang="tr-TR" dirty="0"/>
          </a:p>
        </p:txBody>
      </p:sp>
      <p:sp>
        <p:nvSpPr>
          <p:cNvPr id="4" name="Slayt Numarası Yer Tutucusu 3"/>
          <p:cNvSpPr>
            <a:spLocks noGrp="1"/>
          </p:cNvSpPr>
          <p:nvPr>
            <p:ph type="sldNum" sz="quarter" idx="10"/>
          </p:nvPr>
        </p:nvSpPr>
        <p:spPr/>
        <p:txBody>
          <a:bodyPr/>
          <a:lstStyle/>
          <a:p>
            <a:fld id="{462C8B74-7377-4772-962D-97753D1CF60E}" type="slidenum">
              <a:rPr lang="tr-TR" smtClean="0"/>
              <a:t>3</a:t>
            </a:fld>
            <a:endParaRPr lang="tr-TR"/>
          </a:p>
        </p:txBody>
      </p:sp>
    </p:spTree>
    <p:extLst>
      <p:ext uri="{BB962C8B-B14F-4D97-AF65-F5344CB8AC3E}">
        <p14:creationId xmlns:p14="http://schemas.microsoft.com/office/powerpoint/2010/main" val="421861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Benliğin gelişimi, bireyin çevresiyle olan yaşantılarını algılama biçimine göre oluşan dinamik bir süreçtir. Bu süreç doğumla başlar. Çocuk büyüyüp geliştikçe, varlığının bilincine vardıkça yaşantıları arasında ayrım yapmaya, kendi varlığına ait olan yaşantıları benimsemeye, yaşadığı çevre içindeki varlığından ve işlevlerinden oluşan bir benlik geliştirmeye başlar</a:t>
            </a:r>
            <a:endParaRPr lang="tr-TR" dirty="0"/>
          </a:p>
        </p:txBody>
      </p:sp>
      <p:sp>
        <p:nvSpPr>
          <p:cNvPr id="4" name="Slayt Numarası Yer Tutucusu 3"/>
          <p:cNvSpPr>
            <a:spLocks noGrp="1"/>
          </p:cNvSpPr>
          <p:nvPr>
            <p:ph type="sldNum" sz="quarter" idx="10"/>
          </p:nvPr>
        </p:nvSpPr>
        <p:spPr/>
        <p:txBody>
          <a:bodyPr/>
          <a:lstStyle/>
          <a:p>
            <a:fld id="{462C8B74-7377-4772-962D-97753D1CF60E}" type="slidenum">
              <a:rPr lang="tr-TR" smtClean="0"/>
              <a:t>4</a:t>
            </a:fld>
            <a:endParaRPr lang="tr-TR"/>
          </a:p>
        </p:txBody>
      </p:sp>
    </p:spTree>
    <p:extLst>
      <p:ext uri="{BB962C8B-B14F-4D97-AF65-F5344CB8AC3E}">
        <p14:creationId xmlns:p14="http://schemas.microsoft.com/office/powerpoint/2010/main" val="292624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79C7AA8-1C7E-49CF-A5D6-ECF750EECF71}" type="slidenum">
              <a:rPr lang="tr-TR"/>
              <a:pPr/>
              <a:t>5</a:t>
            </a:fld>
            <a:endParaRPr lang="tr-TR"/>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28019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Özgüven, bireylerin kendilerine ilişkin yaptıkları değerlendirmeleri, kendilerini değerli, başarılı, önemli ve yeterli bulup bulmamaya yönelik inançlarını ve kendilerini kabul etme veya etmemeye ilişkin tutumlarını kapsar (</a:t>
            </a:r>
            <a:r>
              <a:rPr lang="tr-TR" dirty="0" err="1" smtClean="0"/>
              <a:t>Coopersmith</a:t>
            </a:r>
            <a:r>
              <a:rPr lang="tr-TR" dirty="0" smtClean="0"/>
              <a:t>, 1967). Özgüveni düşük olan bireyler kendilerini önemsiz, işlevsiz ve değersiz görebilmekte (</a:t>
            </a:r>
            <a:r>
              <a:rPr lang="tr-TR" dirty="0" err="1" smtClean="0"/>
              <a:t>Rich</a:t>
            </a:r>
            <a:r>
              <a:rPr lang="tr-TR" dirty="0" smtClean="0"/>
              <a:t>, 1998), depresyon ve kaygı gibi psikolojik rahatsızlıklara daha açık olabilmektedirler (</a:t>
            </a:r>
            <a:r>
              <a:rPr lang="tr-TR" dirty="0" err="1" smtClean="0"/>
              <a:t>Akt</a:t>
            </a:r>
            <a:r>
              <a:rPr lang="tr-TR" dirty="0" smtClean="0"/>
              <a:t>, </a:t>
            </a:r>
            <a:r>
              <a:rPr lang="tr-TR" dirty="0" err="1" smtClean="0"/>
              <a:t>Baumeister</a:t>
            </a:r>
            <a:r>
              <a:rPr lang="tr-TR" dirty="0" smtClean="0"/>
              <a:t>, </a:t>
            </a:r>
            <a:r>
              <a:rPr lang="tr-TR" dirty="0" err="1" smtClean="0"/>
              <a:t>Campbell</a:t>
            </a:r>
            <a:r>
              <a:rPr lang="tr-TR" dirty="0" smtClean="0"/>
              <a:t>, </a:t>
            </a:r>
            <a:r>
              <a:rPr lang="tr-TR" dirty="0" err="1" smtClean="0"/>
              <a:t>Krueger</a:t>
            </a:r>
            <a:r>
              <a:rPr lang="tr-TR" dirty="0" smtClean="0"/>
              <a:t>, &amp; </a:t>
            </a:r>
            <a:r>
              <a:rPr lang="tr-TR" dirty="0" err="1" smtClean="0"/>
              <a:t>Vohs</a:t>
            </a:r>
            <a:r>
              <a:rPr lang="tr-TR" dirty="0" smtClean="0"/>
              <a:t>, 2003). </a:t>
            </a:r>
            <a:endParaRPr lang="tr-TR" dirty="0"/>
          </a:p>
        </p:txBody>
      </p:sp>
      <p:sp>
        <p:nvSpPr>
          <p:cNvPr id="4" name="Slayt Numarası Yer Tutucusu 3"/>
          <p:cNvSpPr>
            <a:spLocks noGrp="1"/>
          </p:cNvSpPr>
          <p:nvPr>
            <p:ph type="sldNum" sz="quarter" idx="10"/>
          </p:nvPr>
        </p:nvSpPr>
        <p:spPr/>
        <p:txBody>
          <a:bodyPr/>
          <a:lstStyle/>
          <a:p>
            <a:fld id="{3CCE990F-8801-47E9-9581-52DE0978F493}" type="slidenum">
              <a:rPr lang="tr-TR" smtClean="0"/>
              <a:t>6</a:t>
            </a:fld>
            <a:endParaRPr lang="tr-TR"/>
          </a:p>
        </p:txBody>
      </p:sp>
    </p:spTree>
    <p:extLst>
      <p:ext uri="{BB962C8B-B14F-4D97-AF65-F5344CB8AC3E}">
        <p14:creationId xmlns:p14="http://schemas.microsoft.com/office/powerpoint/2010/main" val="116142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CCE990F-8801-47E9-9581-52DE0978F493}" type="slidenum">
              <a:rPr lang="tr-TR" smtClean="0"/>
              <a:t>7</a:t>
            </a:fld>
            <a:endParaRPr lang="tr-TR"/>
          </a:p>
        </p:txBody>
      </p:sp>
    </p:spTree>
    <p:extLst>
      <p:ext uri="{BB962C8B-B14F-4D97-AF65-F5344CB8AC3E}">
        <p14:creationId xmlns:p14="http://schemas.microsoft.com/office/powerpoint/2010/main" val="106861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E87A51B-CDAD-42C3-BC2E-C56BD7B64F59}" type="slidenum">
              <a:rPr lang="tr-TR"/>
              <a:pPr/>
              <a:t>8</a:t>
            </a:fld>
            <a:endParaRPr lang="tr-TR"/>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188871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özgüveni yüksek olanlar ise, kendileriyle ilgili olumlu duygu ve düşüncelere sahip olan (</a:t>
            </a:r>
            <a:r>
              <a:rPr lang="tr-TR" dirty="0" err="1" smtClean="0"/>
              <a:t>Baumeister</a:t>
            </a:r>
            <a:r>
              <a:rPr lang="tr-TR" dirty="0" smtClean="0"/>
              <a:t>, </a:t>
            </a:r>
            <a:r>
              <a:rPr lang="tr-TR" dirty="0" err="1" smtClean="0"/>
              <a:t>Campbell</a:t>
            </a:r>
            <a:r>
              <a:rPr lang="tr-TR" dirty="0" smtClean="0"/>
              <a:t>, </a:t>
            </a:r>
            <a:r>
              <a:rPr lang="tr-TR" dirty="0" err="1" smtClean="0"/>
              <a:t>Krueger</a:t>
            </a:r>
            <a:r>
              <a:rPr lang="tr-TR" dirty="0" smtClean="0"/>
              <a:t> ve </a:t>
            </a:r>
            <a:r>
              <a:rPr lang="tr-TR" dirty="0" err="1" smtClean="0"/>
              <a:t>Vohs</a:t>
            </a:r>
            <a:r>
              <a:rPr lang="tr-TR" dirty="0" smtClean="0"/>
              <a:t>, 2003), stresle başa çıkma becerileri gelişmiş, uyum gücü daha yüksek bireyler olarak değerlendirilmektedir (</a:t>
            </a:r>
            <a:r>
              <a:rPr lang="tr-TR" dirty="0" err="1" smtClean="0"/>
              <a:t>Greenberg</a:t>
            </a:r>
            <a:r>
              <a:rPr lang="tr-TR" dirty="0" smtClean="0"/>
              <a:t>, </a:t>
            </a:r>
            <a:r>
              <a:rPr lang="tr-TR" dirty="0" err="1" smtClean="0"/>
              <a:t>Pyszczynski</a:t>
            </a:r>
            <a:r>
              <a:rPr lang="tr-TR" dirty="0" smtClean="0"/>
              <a:t>, &amp; Solomon, 1995; </a:t>
            </a:r>
            <a:r>
              <a:rPr lang="tr-TR" dirty="0" err="1" smtClean="0"/>
              <a:t>Akt</a:t>
            </a:r>
            <a:r>
              <a:rPr lang="tr-TR" dirty="0" smtClean="0"/>
              <a:t>. </a:t>
            </a:r>
            <a:r>
              <a:rPr lang="tr-TR" dirty="0" err="1" smtClean="0"/>
              <a:t>Chen</a:t>
            </a:r>
            <a:r>
              <a:rPr lang="tr-TR" dirty="0" smtClean="0"/>
              <a:t>, 2011). Bu nedenle iyi oluş halini sağlamada özgüveni yüksek bireyler olmak önem kazanmaktadır. </a:t>
            </a:r>
            <a:endParaRPr lang="tr-TR" dirty="0"/>
          </a:p>
        </p:txBody>
      </p:sp>
      <p:sp>
        <p:nvSpPr>
          <p:cNvPr id="4" name="Slayt Numarası Yer Tutucusu 3"/>
          <p:cNvSpPr>
            <a:spLocks noGrp="1"/>
          </p:cNvSpPr>
          <p:nvPr>
            <p:ph type="sldNum" sz="quarter" idx="10"/>
          </p:nvPr>
        </p:nvSpPr>
        <p:spPr/>
        <p:txBody>
          <a:bodyPr/>
          <a:lstStyle/>
          <a:p>
            <a:fld id="{3CCE990F-8801-47E9-9581-52DE0978F493}" type="slidenum">
              <a:rPr lang="tr-TR" smtClean="0"/>
              <a:t>9</a:t>
            </a:fld>
            <a:endParaRPr lang="tr-TR"/>
          </a:p>
        </p:txBody>
      </p:sp>
    </p:spTree>
    <p:extLst>
      <p:ext uri="{BB962C8B-B14F-4D97-AF65-F5344CB8AC3E}">
        <p14:creationId xmlns:p14="http://schemas.microsoft.com/office/powerpoint/2010/main" val="1877923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Yazmak için bir süre bekledikten sonra grup üyelerinden sırayla okumaları istenir. Bu çalışmayı yapmakta zorlanan ya da isteksiz biri olursa diğerlerinden bu kişide beğendiği bir özelliği söylemesi istenir.</a:t>
            </a:r>
          </a:p>
          <a:p>
            <a:r>
              <a:rPr lang="tr-TR" sz="1200" b="0" i="0" kern="1200" dirty="0" smtClean="0">
                <a:solidFill>
                  <a:schemeClr val="tx1"/>
                </a:solidFill>
                <a:effectLst/>
                <a:latin typeface="+mn-lt"/>
                <a:ea typeface="+mn-ea"/>
                <a:cs typeface="+mn-cs"/>
              </a:rPr>
              <a:t>Eğitici şöyle der:</a:t>
            </a:r>
          </a:p>
          <a:p>
            <a:r>
              <a:rPr lang="tr-TR" sz="1200" b="0" i="0" kern="1200" dirty="0" smtClean="0">
                <a:solidFill>
                  <a:schemeClr val="tx1"/>
                </a:solidFill>
                <a:effectLst/>
                <a:latin typeface="+mn-lt"/>
                <a:ea typeface="+mn-ea"/>
                <a:cs typeface="+mn-cs"/>
              </a:rPr>
              <a:t>“Kendi hakkımızdaki olumlu şeyleri </a:t>
            </a:r>
            <a:r>
              <a:rPr lang="tr-TR" sz="1200" b="0" i="0" kern="1200" dirty="0" err="1" smtClean="0">
                <a:solidFill>
                  <a:schemeClr val="tx1"/>
                </a:solidFill>
                <a:effectLst/>
                <a:latin typeface="+mn-lt"/>
                <a:ea typeface="+mn-ea"/>
                <a:cs typeface="+mn-cs"/>
              </a:rPr>
              <a:t>farketmek</a:t>
            </a:r>
            <a:r>
              <a:rPr lang="tr-TR" sz="1200" b="0" i="0" kern="1200" dirty="0" smtClean="0">
                <a:solidFill>
                  <a:schemeClr val="tx1"/>
                </a:solidFill>
                <a:effectLst/>
                <a:latin typeface="+mn-lt"/>
                <a:ea typeface="+mn-ea"/>
                <a:cs typeface="+mn-cs"/>
              </a:rPr>
              <a:t> ve bunu söyleyebilmek kendimizden memnun olduğumuzu, kendimize güvendiğimizi gösterir. Bunları </a:t>
            </a:r>
            <a:r>
              <a:rPr lang="tr-TR" sz="1200" b="0" i="0" kern="1200" dirty="0" err="1" smtClean="0">
                <a:solidFill>
                  <a:schemeClr val="tx1"/>
                </a:solidFill>
                <a:effectLst/>
                <a:latin typeface="+mn-lt"/>
                <a:ea typeface="+mn-ea"/>
                <a:cs typeface="+mn-cs"/>
              </a:rPr>
              <a:t>farketmek</a:t>
            </a:r>
            <a:r>
              <a:rPr lang="tr-TR" sz="1200" b="0" i="0" kern="1200" dirty="0" smtClean="0">
                <a:solidFill>
                  <a:schemeClr val="tx1"/>
                </a:solidFill>
                <a:effectLst/>
                <a:latin typeface="+mn-lt"/>
                <a:ea typeface="+mn-ea"/>
                <a:cs typeface="+mn-cs"/>
              </a:rPr>
              <a:t> kendimizi iyi hissetmemizi sağlar.”</a:t>
            </a:r>
          </a:p>
          <a:p>
            <a:r>
              <a:rPr lang="tr-TR" sz="1200" b="0" i="0" kern="1200" dirty="0" smtClean="0">
                <a:solidFill>
                  <a:schemeClr val="tx1"/>
                </a:solidFill>
                <a:effectLst/>
                <a:latin typeface="+mn-lt"/>
                <a:ea typeface="+mn-ea"/>
                <a:cs typeface="+mn-cs"/>
              </a:rPr>
              <a:t>Oyunun sonunda çocuklara neler hissettikleri sorulur, nedenleri tartışılır.</a:t>
            </a:r>
          </a:p>
          <a:p>
            <a:endParaRPr lang="tr-TR" dirty="0"/>
          </a:p>
        </p:txBody>
      </p:sp>
      <p:sp>
        <p:nvSpPr>
          <p:cNvPr id="4" name="Slayt Numarası Yer Tutucusu 3"/>
          <p:cNvSpPr>
            <a:spLocks noGrp="1"/>
          </p:cNvSpPr>
          <p:nvPr>
            <p:ph type="sldNum" sz="quarter" idx="10"/>
          </p:nvPr>
        </p:nvSpPr>
        <p:spPr/>
        <p:txBody>
          <a:bodyPr/>
          <a:lstStyle/>
          <a:p>
            <a:fld id="{462C8B74-7377-4772-962D-97753D1CF60E}" type="slidenum">
              <a:rPr lang="tr-TR" smtClean="0"/>
              <a:t>12</a:t>
            </a:fld>
            <a:endParaRPr lang="tr-TR"/>
          </a:p>
        </p:txBody>
      </p:sp>
    </p:spTree>
    <p:extLst>
      <p:ext uri="{BB962C8B-B14F-4D97-AF65-F5344CB8AC3E}">
        <p14:creationId xmlns:p14="http://schemas.microsoft.com/office/powerpoint/2010/main" val="407801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5.03.2018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Özgüven ve Olumlu Benlik Semineri</a:t>
            </a:r>
            <a:endParaRPr lang="tr-TR" dirty="0"/>
          </a:p>
        </p:txBody>
      </p:sp>
      <p:sp>
        <p:nvSpPr>
          <p:cNvPr id="3" name="Alt Başlık 2"/>
          <p:cNvSpPr>
            <a:spLocks noGrp="1"/>
          </p:cNvSpPr>
          <p:nvPr>
            <p:ph type="subTitle" idx="1"/>
          </p:nvPr>
        </p:nvSpPr>
        <p:spPr/>
        <p:txBody>
          <a:bodyPr>
            <a:normAutofit/>
          </a:bodyPr>
          <a:lstStyle/>
          <a:p>
            <a:r>
              <a:rPr lang="tr-TR" dirty="0" smtClean="0"/>
              <a:t>Seminerimize Hoş Geldiniz…</a:t>
            </a:r>
          </a:p>
          <a:p>
            <a:endParaRPr lang="tr-TR" dirty="0"/>
          </a:p>
          <a:p>
            <a:r>
              <a:rPr lang="tr-TR" dirty="0" smtClean="0"/>
              <a:t>Mayıs-2018</a:t>
            </a:r>
          </a:p>
          <a:p>
            <a:endParaRPr lang="tr-TR" dirty="0"/>
          </a:p>
        </p:txBody>
      </p:sp>
      <p:pic>
        <p:nvPicPr>
          <p:cNvPr id="2050" name="Picture 2" descr="C:\Users\PC\Desktop\Bandırma RAM\BandırmaRamAmble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67813"/>
            <a:ext cx="1979712" cy="20657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13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idx="4294967295"/>
          </p:nvPr>
        </p:nvSpPr>
        <p:spPr>
          <a:xfrm>
            <a:off x="571500" y="571500"/>
            <a:ext cx="7772400" cy="1143000"/>
          </a:xfrm>
        </p:spPr>
        <p:txBody>
          <a:bodyPr rtlCol="0">
            <a:noAutofit/>
          </a:bodyPr>
          <a:lstStyle/>
          <a:p>
            <a:pPr eaLnBrk="1" fontAlgn="auto" hangingPunct="1">
              <a:spcAft>
                <a:spcPts val="0"/>
              </a:spcAft>
              <a:defRPr/>
            </a:pPr>
            <a:r>
              <a:rPr lang="tr-TR" sz="4000" b="1" dirty="0"/>
              <a:t>B</a:t>
            </a:r>
            <a:r>
              <a:rPr lang="tr-TR" sz="4000" b="1" dirty="0" smtClean="0"/>
              <a:t>enlik algısı gelişmiş bireylerin özellikleri</a:t>
            </a:r>
          </a:p>
        </p:txBody>
      </p:sp>
      <p:sp>
        <p:nvSpPr>
          <p:cNvPr id="397315" name="Rectangle 3"/>
          <p:cNvSpPr>
            <a:spLocks noGrp="1" noChangeArrowheads="1"/>
          </p:cNvSpPr>
          <p:nvPr>
            <p:ph type="body" idx="4294967295"/>
          </p:nvPr>
        </p:nvSpPr>
        <p:spPr>
          <a:xfrm>
            <a:off x="500063" y="1857374"/>
            <a:ext cx="5800129" cy="4379937"/>
          </a:xfrm>
        </p:spPr>
        <p:txBody>
          <a:bodyPr rtlCol="0">
            <a:normAutofit fontScale="92500" lnSpcReduction="20000"/>
          </a:bodyPr>
          <a:lstStyle/>
          <a:p>
            <a:pPr eaLnBrk="1" fontAlgn="auto" hangingPunct="1">
              <a:lnSpc>
                <a:spcPct val="90000"/>
              </a:lnSpc>
              <a:spcAft>
                <a:spcPts val="0"/>
              </a:spcAft>
              <a:buFont typeface="Arial" pitchFamily="34" charset="0"/>
              <a:buChar char="•"/>
              <a:defRPr/>
            </a:pPr>
            <a:r>
              <a:rPr lang="tr-TR" sz="2800" dirty="0" smtClean="0"/>
              <a:t>Başkalarının isteklerine göre değil de kendi isteklerine göre davranır. Ancak bu sırada çevresinin isteklerini beklentilerini kendi istekleri ile uzlaştırabilirler.</a:t>
            </a:r>
          </a:p>
          <a:p>
            <a:pPr eaLnBrk="1" fontAlgn="auto" hangingPunct="1">
              <a:lnSpc>
                <a:spcPct val="90000"/>
              </a:lnSpc>
              <a:spcAft>
                <a:spcPts val="0"/>
              </a:spcAft>
              <a:buFont typeface="Arial" pitchFamily="34" charset="0"/>
              <a:buChar char="•"/>
              <a:defRPr/>
            </a:pPr>
            <a:r>
              <a:rPr lang="tr-TR" sz="2800" dirty="0" smtClean="0"/>
              <a:t>Zor durumlarla baş edebilirler.</a:t>
            </a:r>
          </a:p>
          <a:p>
            <a:pPr eaLnBrk="1" fontAlgn="auto" hangingPunct="1">
              <a:lnSpc>
                <a:spcPct val="90000"/>
              </a:lnSpc>
              <a:spcAft>
                <a:spcPts val="0"/>
              </a:spcAft>
              <a:buFont typeface="Arial" pitchFamily="34" charset="0"/>
              <a:buChar char="•"/>
              <a:defRPr/>
            </a:pPr>
            <a:r>
              <a:rPr lang="tr-TR" sz="2800" dirty="0" smtClean="0"/>
              <a:t>Kendilerine ve başkalarına karşı dürüsttürler ve olumlu ve olumsuz yönlerinin farkındadırlar.</a:t>
            </a:r>
          </a:p>
          <a:p>
            <a:pPr eaLnBrk="1" fontAlgn="auto" hangingPunct="1">
              <a:lnSpc>
                <a:spcPct val="90000"/>
              </a:lnSpc>
              <a:spcAft>
                <a:spcPts val="0"/>
              </a:spcAft>
              <a:buFont typeface="Arial" pitchFamily="34" charset="0"/>
              <a:buChar char="•"/>
              <a:defRPr/>
            </a:pPr>
            <a:r>
              <a:rPr lang="tr-TR" sz="2800" dirty="0" smtClean="0"/>
              <a:t>Kendini ve başkalarını olduğu gibi kabul ederler.</a:t>
            </a:r>
          </a:p>
          <a:p>
            <a:pPr>
              <a:lnSpc>
                <a:spcPct val="90000"/>
              </a:lnSpc>
              <a:defRPr/>
            </a:pPr>
            <a:r>
              <a:rPr lang="tr-TR" sz="2800" dirty="0" smtClean="0"/>
              <a:t>Yaşamının </a:t>
            </a:r>
            <a:r>
              <a:rPr lang="tr-TR" sz="2800" dirty="0"/>
              <a:t>ve </a:t>
            </a:r>
            <a:r>
              <a:rPr lang="tr-TR" sz="2800" dirty="0" smtClean="0"/>
              <a:t>davranışlarının sorumluluğunun kendisine ait olduğunu bilirler.</a:t>
            </a:r>
          </a:p>
          <a:p>
            <a:pPr eaLnBrk="1" fontAlgn="auto" hangingPunct="1">
              <a:lnSpc>
                <a:spcPct val="90000"/>
              </a:lnSpc>
              <a:spcAft>
                <a:spcPts val="0"/>
              </a:spcAft>
              <a:buFont typeface="Arial" pitchFamily="34" charset="0"/>
              <a:buChar char="•"/>
              <a:defRPr/>
            </a:pPr>
            <a:endParaRPr lang="tr-TR" sz="2800" dirty="0" smtClean="0">
              <a:effectLst>
                <a:outerShdw blurRad="38100" dist="38100" dir="2700000" algn="tl">
                  <a:srgbClr val="C0C0C0"/>
                </a:outerShdw>
              </a:effectLst>
            </a:endParaRPr>
          </a:p>
          <a:p>
            <a:pPr eaLnBrk="1" fontAlgn="auto" hangingPunct="1">
              <a:lnSpc>
                <a:spcPct val="90000"/>
              </a:lnSpc>
              <a:spcAft>
                <a:spcPts val="0"/>
              </a:spcAft>
              <a:buFont typeface="Arial" pitchFamily="34" charset="0"/>
              <a:buChar char="•"/>
              <a:defRPr/>
            </a:pPr>
            <a:endParaRPr lang="tr-TR" sz="2400" dirty="0" smtClean="0">
              <a:effectLst>
                <a:outerShdw blurRad="38100" dist="38100" dir="2700000" algn="tl">
                  <a:srgbClr val="C0C0C0"/>
                </a:outerShdw>
              </a:effectLs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4741" y="2636912"/>
            <a:ext cx="266926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647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 calcmode="lin" valueType="num">
                                      <p:cBhvr additive="base">
                                        <p:cTn id="7" dur="500" fill="hold"/>
                                        <p:tgtEl>
                                          <p:spTgt spid="397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7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7315">
                                            <p:txEl>
                                              <p:pRg st="1" end="1"/>
                                            </p:txEl>
                                          </p:spTgt>
                                        </p:tgtEl>
                                        <p:attrNameLst>
                                          <p:attrName>style.visibility</p:attrName>
                                        </p:attrNameLst>
                                      </p:cBhvr>
                                      <p:to>
                                        <p:strVal val="visible"/>
                                      </p:to>
                                    </p:set>
                                    <p:anim calcmode="lin" valueType="num">
                                      <p:cBhvr additive="base">
                                        <p:cTn id="13" dur="500" fill="hold"/>
                                        <p:tgtEl>
                                          <p:spTgt spid="397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7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7315">
                                            <p:txEl>
                                              <p:pRg st="2" end="2"/>
                                            </p:txEl>
                                          </p:spTgt>
                                        </p:tgtEl>
                                        <p:attrNameLst>
                                          <p:attrName>style.visibility</p:attrName>
                                        </p:attrNameLst>
                                      </p:cBhvr>
                                      <p:to>
                                        <p:strVal val="visible"/>
                                      </p:to>
                                    </p:set>
                                    <p:anim calcmode="lin" valueType="num">
                                      <p:cBhvr additive="base">
                                        <p:cTn id="19" dur="500" fill="hold"/>
                                        <p:tgtEl>
                                          <p:spTgt spid="397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7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7315">
                                            <p:txEl>
                                              <p:pRg st="3" end="3"/>
                                            </p:txEl>
                                          </p:spTgt>
                                        </p:tgtEl>
                                        <p:attrNameLst>
                                          <p:attrName>style.visibility</p:attrName>
                                        </p:attrNameLst>
                                      </p:cBhvr>
                                      <p:to>
                                        <p:strVal val="visible"/>
                                      </p:to>
                                    </p:set>
                                    <p:anim calcmode="lin" valueType="num">
                                      <p:cBhvr additive="base">
                                        <p:cTn id="25" dur="500" fill="hold"/>
                                        <p:tgtEl>
                                          <p:spTgt spid="397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7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7315">
                                            <p:txEl>
                                              <p:pRg st="4" end="4"/>
                                            </p:txEl>
                                          </p:spTgt>
                                        </p:tgtEl>
                                        <p:attrNameLst>
                                          <p:attrName>style.visibility</p:attrName>
                                        </p:attrNameLst>
                                      </p:cBhvr>
                                      <p:to>
                                        <p:strVal val="visible"/>
                                      </p:to>
                                    </p:set>
                                    <p:anim calcmode="lin" valueType="num">
                                      <p:cBhvr additive="base">
                                        <p:cTn id="31" dur="500" fill="hold"/>
                                        <p:tgtEl>
                                          <p:spTgt spid="397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7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normAutofit/>
          </a:bodyPr>
          <a:lstStyle/>
          <a:p>
            <a:r>
              <a:rPr lang="tr-TR" sz="3600" dirty="0" smtClean="0">
                <a:latin typeface="Comic Sans MS" pitchFamily="66" charset="0"/>
              </a:rPr>
              <a:t>Peki neler yapmalıyız?</a:t>
            </a:r>
            <a:endParaRPr lang="tr-TR" sz="3600" dirty="0">
              <a:latin typeface="Comic Sans MS" pitchFamily="66" charset="0"/>
            </a:endParaRPr>
          </a:p>
        </p:txBody>
      </p:sp>
      <p:sp>
        <p:nvSpPr>
          <p:cNvPr id="3" name="İçerik Yer Tutucusu 2"/>
          <p:cNvSpPr>
            <a:spLocks noGrp="1"/>
          </p:cNvSpPr>
          <p:nvPr>
            <p:ph idx="1"/>
          </p:nvPr>
        </p:nvSpPr>
        <p:spPr>
          <a:xfrm>
            <a:off x="457200" y="1196753"/>
            <a:ext cx="8435280" cy="4680520"/>
          </a:xfrm>
        </p:spPr>
        <p:txBody>
          <a:bodyPr/>
          <a:lstStyle/>
          <a:p>
            <a:r>
              <a:rPr lang="tr-TR" dirty="0" smtClean="0"/>
              <a:t>Kendimizi bir bütün olarak kabul etmeliyiz.</a:t>
            </a:r>
          </a:p>
          <a:p>
            <a:r>
              <a:rPr lang="tr-TR" dirty="0" smtClean="0"/>
              <a:t>Güçlü ve geliştirilebilir yönlerimizin olabileceğini ve bunların bir bütün olduğunu fark etmeliyiz.</a:t>
            </a:r>
          </a:p>
          <a:p>
            <a:r>
              <a:rPr lang="tr-TR" dirty="0" smtClean="0"/>
              <a:t>Gerçekçi hedefler koymalıyız.</a:t>
            </a:r>
          </a:p>
          <a:p>
            <a:r>
              <a:rPr lang="tr-TR" dirty="0" smtClean="0"/>
              <a:t>Yetenek ve ilgilerimizi fark etmeliyiz.</a:t>
            </a:r>
          </a:p>
          <a:p>
            <a:r>
              <a:rPr lang="tr-TR" dirty="0" smtClean="0"/>
              <a:t>Bireysel farklılıkların olduğunu bilmeliyiz.</a:t>
            </a:r>
          </a:p>
          <a:p>
            <a:r>
              <a:rPr lang="tr-TR" dirty="0" smtClean="0"/>
              <a:t>Kişisel sınırları iyi belirlemeliyiz. </a:t>
            </a:r>
          </a:p>
          <a:p>
            <a:pPr marL="0" indent="0" algn="just">
              <a:buNone/>
            </a:pPr>
            <a:endParaRPr lang="tr-TR" dirty="0"/>
          </a:p>
        </p:txBody>
      </p:sp>
    </p:spTree>
    <p:extLst>
      <p:ext uri="{BB962C8B-B14F-4D97-AF65-F5344CB8AC3E}">
        <p14:creationId xmlns:p14="http://schemas.microsoft.com/office/powerpoint/2010/main" val="2107145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ÖZGÜVENİ GELİŞTİRMEYE YÖNELİK ÖRNEK GRUP </a:t>
            </a:r>
            <a:r>
              <a:rPr lang="tr-TR" b="1" dirty="0" smtClean="0"/>
              <a:t>ETKİNLİKLERİ</a:t>
            </a:r>
            <a:br>
              <a:rPr lang="tr-TR" b="1" dirty="0" smtClean="0"/>
            </a:br>
            <a:r>
              <a:rPr lang="tr-TR" b="1" dirty="0" smtClean="0"/>
              <a:t>Etkinlik-1</a:t>
            </a:r>
            <a:endParaRPr lang="tr-TR" dirty="0"/>
          </a:p>
        </p:txBody>
      </p:sp>
      <p:sp>
        <p:nvSpPr>
          <p:cNvPr id="3" name="İçerik Yer Tutucusu 2"/>
          <p:cNvSpPr>
            <a:spLocks noGrp="1"/>
          </p:cNvSpPr>
          <p:nvPr>
            <p:ph idx="1"/>
          </p:nvPr>
        </p:nvSpPr>
        <p:spPr/>
        <p:txBody>
          <a:bodyPr>
            <a:normAutofit fontScale="62500" lnSpcReduction="20000"/>
          </a:bodyPr>
          <a:lstStyle/>
          <a:p>
            <a:pPr marL="0" indent="0">
              <a:buNone/>
            </a:pPr>
            <a:r>
              <a:rPr lang="tr-TR" b="1" dirty="0"/>
              <a:t>KENDİMDE SEVDİKLERİM</a:t>
            </a:r>
            <a:endParaRPr lang="tr-TR" dirty="0"/>
          </a:p>
          <a:p>
            <a:r>
              <a:rPr lang="tr-TR" b="1" dirty="0"/>
              <a:t>Amaç: </a:t>
            </a:r>
            <a:r>
              <a:rPr lang="tr-TR" dirty="0"/>
              <a:t>Kendi hakkında olumlu düşünmeyi ve bunu dile getirmeyi öğretmek.</a:t>
            </a:r>
          </a:p>
          <a:p>
            <a:r>
              <a:rPr lang="tr-TR" b="1" dirty="0"/>
              <a:t>Düzey: </a:t>
            </a:r>
            <a:r>
              <a:rPr lang="tr-TR" dirty="0"/>
              <a:t>4. </a:t>
            </a:r>
            <a:r>
              <a:rPr lang="tr-TR" dirty="0" smtClean="0"/>
              <a:t>sınıf ve üstü</a:t>
            </a:r>
          </a:p>
          <a:p>
            <a:r>
              <a:rPr lang="tr-TR" dirty="0"/>
              <a:t>“Bazen kendimizin iyi ve güçlü yanlarını görmekte güçlük çekeriz. Aslında kendimiz hakkında olumlu düşünmek çok normaldir. Bu bize zor gelen şeyleri yapmaya cesaretlendirir. Başkalarından duyduğumuzda hoşumuza giden ve bize gurur veren şeyleri neden kendi kendimize söylemeyelim? Bu oyunda herkesin kendinde beğendiği ya da gurur duyduğu birkaç özelliğini düşünme ve diğerleriyle paylaşma fırsatı olacak. Bunlar çok basit ve önemsiz görünen şeyler olabilir. Örneğin benim kendimde sevdiğim şey </a:t>
            </a:r>
            <a:r>
              <a:rPr lang="tr-TR" dirty="0" smtClean="0"/>
              <a:t>……….’</a:t>
            </a:r>
            <a:r>
              <a:rPr lang="tr-TR" dirty="0" err="1" smtClean="0"/>
              <a:t>dir</a:t>
            </a:r>
            <a:r>
              <a:rPr lang="tr-TR" dirty="0" smtClean="0"/>
              <a:t>.”</a:t>
            </a:r>
          </a:p>
          <a:p>
            <a:r>
              <a:rPr lang="tr-TR" dirty="0" smtClean="0"/>
              <a:t>Herkes kağıda şu başlığı yazsın: </a:t>
            </a:r>
            <a:r>
              <a:rPr lang="tr-TR" b="1" dirty="0"/>
              <a:t>KENDİMDE SEVDİKLERİM</a:t>
            </a:r>
            <a:endParaRPr lang="tr-TR" dirty="0"/>
          </a:p>
          <a:p>
            <a:pPr marL="0" indent="0">
              <a:buNone/>
            </a:pPr>
            <a:r>
              <a:rPr lang="tr-TR" dirty="0" smtClean="0"/>
              <a:t>Ve altına kendinizle ilgili hoşunuza giden özellikleri, davranışları vb. yazın </a:t>
            </a:r>
          </a:p>
          <a:p>
            <a:pPr marL="0" indent="0">
              <a:buNone/>
            </a:pPr>
            <a:r>
              <a:rPr lang="tr-TR" dirty="0" smtClean="0"/>
              <a:t>(5 Dk.).</a:t>
            </a:r>
            <a:endParaRPr lang="tr-TR" dirty="0"/>
          </a:p>
          <a:p>
            <a:endParaRPr lang="tr-TR" dirty="0"/>
          </a:p>
        </p:txBody>
      </p:sp>
    </p:spTree>
    <p:extLst>
      <p:ext uri="{BB962C8B-B14F-4D97-AF65-F5344CB8AC3E}">
        <p14:creationId xmlns:p14="http://schemas.microsoft.com/office/powerpoint/2010/main" val="67432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Etkinlik-2</a:t>
            </a:r>
            <a:endParaRPr lang="tr-TR" dirty="0"/>
          </a:p>
        </p:txBody>
      </p:sp>
      <p:sp>
        <p:nvSpPr>
          <p:cNvPr id="3" name="İçerik Yer Tutucusu 2"/>
          <p:cNvSpPr>
            <a:spLocks noGrp="1"/>
          </p:cNvSpPr>
          <p:nvPr>
            <p:ph idx="1"/>
          </p:nvPr>
        </p:nvSpPr>
        <p:spPr/>
        <p:txBody>
          <a:bodyPr>
            <a:normAutofit fontScale="55000" lnSpcReduction="20000"/>
          </a:bodyPr>
          <a:lstStyle/>
          <a:p>
            <a:r>
              <a:rPr lang="tr-TR" b="1" dirty="0"/>
              <a:t>SORUMLU KİM</a:t>
            </a:r>
            <a:r>
              <a:rPr lang="tr-TR" b="1" dirty="0" smtClean="0"/>
              <a:t>?</a:t>
            </a:r>
          </a:p>
          <a:p>
            <a:r>
              <a:rPr lang="tr-TR" b="1" dirty="0"/>
              <a:t>Amaç: Öğrencilerin olaylar üzerindeki kontrollerinin ve sorumluluklarının </a:t>
            </a:r>
            <a:r>
              <a:rPr lang="tr-TR" b="1" dirty="0" smtClean="0"/>
              <a:t>farkına varmalarına </a:t>
            </a:r>
            <a:r>
              <a:rPr lang="tr-TR" b="1" dirty="0"/>
              <a:t>yardımcı olmak.</a:t>
            </a:r>
            <a:endParaRPr lang="tr-TR" dirty="0"/>
          </a:p>
          <a:p>
            <a:r>
              <a:rPr lang="tr-TR" b="1" dirty="0"/>
              <a:t>Düzey: Yedinci sınıf ve üstü</a:t>
            </a:r>
          </a:p>
          <a:p>
            <a:r>
              <a:rPr lang="tr-TR" b="1" dirty="0"/>
              <a:t>SÜREÇ</a:t>
            </a:r>
            <a:endParaRPr lang="tr-TR" dirty="0"/>
          </a:p>
          <a:p>
            <a:pPr marL="0" indent="0">
              <a:buNone/>
            </a:pPr>
            <a:r>
              <a:rPr lang="tr-TR" b="1" dirty="0"/>
              <a:t>1.Öğrencilere </a:t>
            </a:r>
            <a:r>
              <a:rPr lang="tr-TR" b="1" dirty="0" smtClean="0"/>
              <a:t>A formunu </a:t>
            </a:r>
            <a:r>
              <a:rPr lang="tr-TR" b="1" dirty="0"/>
              <a:t>dağıtın ve formun başındaki açıklamayı okuyarak formu doldurmalarını isteyin</a:t>
            </a:r>
            <a:r>
              <a:rPr lang="tr-TR" b="1" dirty="0" smtClean="0"/>
              <a:t>.</a:t>
            </a:r>
          </a:p>
          <a:p>
            <a:pPr marL="0" indent="0">
              <a:buNone/>
            </a:pPr>
            <a:endParaRPr lang="tr-TR" b="1" dirty="0"/>
          </a:p>
          <a:p>
            <a:pPr marL="0" indent="0">
              <a:buNone/>
            </a:pPr>
            <a:r>
              <a:rPr lang="tr-TR" b="1" dirty="0"/>
              <a:t>2.Aşağıdaki soruları sınıfa yönelterek grup etkileşimini başlatın</a:t>
            </a:r>
            <a:r>
              <a:rPr lang="tr-TR" b="1" dirty="0" smtClean="0"/>
              <a:t>.</a:t>
            </a:r>
          </a:p>
          <a:p>
            <a:pPr marL="0" indent="0">
              <a:buNone/>
            </a:pPr>
            <a:r>
              <a:rPr lang="tr-TR" b="1" dirty="0"/>
              <a:t>* Sadece sizin hatanızdan kaynaklanan bir madde işaretlediniz mi? Örnekler verir misiniz?</a:t>
            </a:r>
            <a:endParaRPr lang="tr-TR" dirty="0"/>
          </a:p>
          <a:p>
            <a:pPr marL="0" indent="0">
              <a:buNone/>
            </a:pPr>
            <a:r>
              <a:rPr lang="tr-TR" b="1" dirty="0"/>
              <a:t>* Sadece başkalarından kaynaklanan bir madde işaretlediniz mi? Örnekler verir misiniz?</a:t>
            </a:r>
            <a:endParaRPr lang="tr-TR" dirty="0"/>
          </a:p>
          <a:p>
            <a:pPr marL="0" indent="0">
              <a:buNone/>
            </a:pPr>
            <a:r>
              <a:rPr lang="tr-TR" b="1" dirty="0"/>
              <a:t>* Başınıza gelenlerin ne kadarından sorumlu olduğunu düşünüyorsanız?</a:t>
            </a:r>
            <a:endParaRPr lang="tr-TR" dirty="0"/>
          </a:p>
          <a:p>
            <a:pPr marL="0" indent="0">
              <a:buNone/>
            </a:pPr>
            <a:r>
              <a:rPr lang="tr-TR" b="1" dirty="0"/>
              <a:t>* Sizden kaynaklanmadığını düşünmediğiniz durumlarda yapabileceğiniz hiçbir şey yok mu?</a:t>
            </a:r>
            <a:endParaRPr lang="tr-TR" dirty="0"/>
          </a:p>
          <a:p>
            <a:pPr marL="0" indent="0">
              <a:buNone/>
            </a:pPr>
            <a:r>
              <a:rPr lang="tr-TR" b="1" dirty="0"/>
              <a:t>* Olaylar üzerindeki kontrolünüzün ne kadar olmasını isterdiniz?</a:t>
            </a:r>
            <a:endParaRPr lang="tr-TR" dirty="0"/>
          </a:p>
          <a:p>
            <a:pPr marL="0" indent="0">
              <a:buNone/>
            </a:pPr>
            <a:endParaRPr lang="tr-TR" b="1" dirty="0"/>
          </a:p>
          <a:p>
            <a:endParaRPr lang="tr-TR" dirty="0"/>
          </a:p>
        </p:txBody>
      </p:sp>
    </p:spTree>
    <p:extLst>
      <p:ext uri="{BB962C8B-B14F-4D97-AF65-F5344CB8AC3E}">
        <p14:creationId xmlns:p14="http://schemas.microsoft.com/office/powerpoint/2010/main" val="423328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FORM A</a:t>
            </a:r>
            <a:r>
              <a:rPr lang="tr-TR" dirty="0"/>
              <a:t/>
            </a:r>
            <a:br>
              <a:rPr lang="tr-TR" dirty="0"/>
            </a:br>
            <a:endParaRPr lang="tr-TR" dirty="0"/>
          </a:p>
        </p:txBody>
      </p:sp>
      <p:sp>
        <p:nvSpPr>
          <p:cNvPr id="3" name="İçerik Yer Tutucusu 2"/>
          <p:cNvSpPr>
            <a:spLocks noGrp="1"/>
          </p:cNvSpPr>
          <p:nvPr>
            <p:ph idx="1"/>
          </p:nvPr>
        </p:nvSpPr>
        <p:spPr/>
        <p:txBody>
          <a:bodyPr>
            <a:normAutofit fontScale="47500" lnSpcReduction="20000"/>
          </a:bodyPr>
          <a:lstStyle/>
          <a:p>
            <a:pPr marL="0" indent="0">
              <a:buNone/>
            </a:pPr>
            <a:r>
              <a:rPr lang="tr-TR" b="1" dirty="0" smtClean="0"/>
              <a:t>Her </a:t>
            </a:r>
            <a:r>
              <a:rPr lang="tr-TR" b="1" dirty="0"/>
              <a:t>bir durumu okuduktan sonra bu durumdan kimin sorumlu olduğunu altındaki ölçek üzerinde işaretleyiniz. 1’i işaretlediyseniz bu durumdan tamamen başkasının ya da başkalarının sorumlu olduğunu düşünüyorsunuz demektir. 1’de 5’e doğru gittikçe sizin sorumluluğunuz artmakta, 5 ise bu durumdan tamamen sizin sorumlu olduğunuzu göstermektedir.</a:t>
            </a:r>
            <a:endParaRPr lang="tr-TR" dirty="0"/>
          </a:p>
          <a:p>
            <a:r>
              <a:rPr lang="tr-TR" b="1" dirty="0"/>
              <a:t>A</a:t>
            </a:r>
            <a:r>
              <a:rPr lang="tr-TR" b="1" dirty="0" smtClean="0"/>
              <a:t>. Bir </a:t>
            </a:r>
            <a:r>
              <a:rPr lang="tr-TR" b="1" dirty="0"/>
              <a:t>sınavdan zayıf aldınız.</a:t>
            </a:r>
          </a:p>
          <a:p>
            <a:pPr marL="0" indent="0">
              <a:buNone/>
            </a:pPr>
            <a:r>
              <a:rPr lang="tr-TR" b="1" dirty="0" smtClean="0"/>
              <a:t>                     Tamamıyla </a:t>
            </a:r>
            <a:r>
              <a:rPr lang="tr-TR" b="1" dirty="0"/>
              <a:t>başkalarının hatası </a:t>
            </a:r>
            <a:r>
              <a:rPr lang="tr-TR" b="1" dirty="0" smtClean="0"/>
              <a:t>                                Tamamıyla </a:t>
            </a:r>
            <a:r>
              <a:rPr lang="tr-TR" b="1" dirty="0"/>
              <a:t>benim hatam</a:t>
            </a:r>
            <a:endParaRPr lang="tr-TR" dirty="0"/>
          </a:p>
          <a:p>
            <a:pPr marL="0" indent="0" algn="ctr">
              <a:buNone/>
            </a:pPr>
            <a:r>
              <a:rPr lang="tr-TR" b="1" dirty="0"/>
              <a:t>1 2 3 4 5</a:t>
            </a:r>
            <a:endParaRPr lang="tr-TR" dirty="0"/>
          </a:p>
          <a:p>
            <a:r>
              <a:rPr lang="tr-TR" b="1" dirty="0"/>
              <a:t>B</a:t>
            </a:r>
            <a:r>
              <a:rPr lang="tr-TR" b="1" dirty="0" smtClean="0"/>
              <a:t>. Bir </a:t>
            </a:r>
            <a:r>
              <a:rPr lang="tr-TR" b="1" dirty="0"/>
              <a:t>ev ödevinizi yapmadınız.</a:t>
            </a:r>
          </a:p>
          <a:p>
            <a:pPr marL="0" indent="0">
              <a:buNone/>
            </a:pPr>
            <a:r>
              <a:rPr lang="tr-TR" b="1" dirty="0" smtClean="0"/>
              <a:t>                     Tamamıyla </a:t>
            </a:r>
            <a:r>
              <a:rPr lang="tr-TR" b="1" dirty="0"/>
              <a:t>başkalarının hatası </a:t>
            </a:r>
            <a:r>
              <a:rPr lang="tr-TR" b="1" dirty="0" smtClean="0"/>
              <a:t>                                 Tamamıyla </a:t>
            </a:r>
            <a:r>
              <a:rPr lang="tr-TR" b="1" dirty="0"/>
              <a:t>benim hatam</a:t>
            </a:r>
            <a:endParaRPr lang="tr-TR" dirty="0"/>
          </a:p>
          <a:p>
            <a:pPr marL="0" indent="0" algn="ctr">
              <a:buNone/>
            </a:pPr>
            <a:r>
              <a:rPr lang="tr-TR" b="1" dirty="0"/>
              <a:t>1 2 3 4 5</a:t>
            </a:r>
            <a:endParaRPr lang="tr-TR" dirty="0"/>
          </a:p>
          <a:p>
            <a:r>
              <a:rPr lang="tr-TR" b="1" dirty="0"/>
              <a:t>C. Harçlıklarınızın tamamını harcadığınızı için arkadaşınıza hediye alamadınız.</a:t>
            </a:r>
            <a:endParaRPr lang="tr-TR" dirty="0"/>
          </a:p>
          <a:p>
            <a:pPr marL="0" indent="0">
              <a:buNone/>
            </a:pPr>
            <a:r>
              <a:rPr lang="tr-TR" b="1" dirty="0" smtClean="0"/>
              <a:t>                     Tamamıyla </a:t>
            </a:r>
            <a:r>
              <a:rPr lang="tr-TR" b="1" dirty="0"/>
              <a:t>başkalarının hatası </a:t>
            </a:r>
            <a:r>
              <a:rPr lang="tr-TR" b="1" dirty="0" smtClean="0"/>
              <a:t>                                Tamamıyla </a:t>
            </a:r>
            <a:r>
              <a:rPr lang="tr-TR" b="1" dirty="0"/>
              <a:t>benim hatam</a:t>
            </a:r>
            <a:endParaRPr lang="tr-TR" dirty="0"/>
          </a:p>
          <a:p>
            <a:pPr marL="0" indent="0" algn="ctr">
              <a:buNone/>
            </a:pPr>
            <a:r>
              <a:rPr lang="tr-TR" b="1" dirty="0"/>
              <a:t>1 2 3 4 5</a:t>
            </a:r>
            <a:endParaRPr lang="tr-TR" dirty="0"/>
          </a:p>
          <a:p>
            <a:r>
              <a:rPr lang="tr-TR" b="1" dirty="0"/>
              <a:t>D. Sizin de yer aldığınız takımınız maçta (oyunda) yenildi.</a:t>
            </a:r>
            <a:endParaRPr lang="tr-TR" dirty="0"/>
          </a:p>
          <a:p>
            <a:pPr marL="0" indent="0">
              <a:buNone/>
            </a:pPr>
            <a:r>
              <a:rPr lang="tr-TR" b="1" dirty="0" smtClean="0"/>
              <a:t>                     Tamamıyla </a:t>
            </a:r>
            <a:r>
              <a:rPr lang="tr-TR" b="1" dirty="0"/>
              <a:t>başkalarının hatası </a:t>
            </a:r>
            <a:r>
              <a:rPr lang="tr-TR" b="1" dirty="0" smtClean="0"/>
              <a:t>                                 Tamamıyla </a:t>
            </a:r>
            <a:r>
              <a:rPr lang="tr-TR" b="1" dirty="0"/>
              <a:t>benim hatam</a:t>
            </a:r>
            <a:endParaRPr lang="tr-TR" dirty="0"/>
          </a:p>
          <a:p>
            <a:pPr marL="0" indent="0" algn="ctr">
              <a:buNone/>
            </a:pPr>
            <a:r>
              <a:rPr lang="tr-TR" b="1" dirty="0"/>
              <a:t>1 2 3 4 5</a:t>
            </a:r>
            <a:endParaRPr lang="tr-TR" dirty="0"/>
          </a:p>
          <a:p>
            <a:r>
              <a:rPr lang="tr-TR" b="1" dirty="0"/>
              <a:t>E. Bir arkadaşınız diğer arkadaşlarınıza sizin hakkınızda olumsuz şeyler söyledi.</a:t>
            </a:r>
            <a:endParaRPr lang="tr-TR" dirty="0"/>
          </a:p>
          <a:p>
            <a:pPr marL="0" indent="0">
              <a:buNone/>
            </a:pPr>
            <a:r>
              <a:rPr lang="tr-TR" b="1" dirty="0" smtClean="0"/>
              <a:t>                     Tamamıyla </a:t>
            </a:r>
            <a:r>
              <a:rPr lang="tr-TR" b="1" dirty="0"/>
              <a:t>başkalarının hatası </a:t>
            </a:r>
            <a:r>
              <a:rPr lang="tr-TR" b="1" dirty="0" smtClean="0"/>
              <a:t>                                  Tamamıyla </a:t>
            </a:r>
            <a:r>
              <a:rPr lang="tr-TR" b="1" dirty="0"/>
              <a:t>benim hatam</a:t>
            </a:r>
            <a:endParaRPr lang="tr-TR" dirty="0"/>
          </a:p>
          <a:p>
            <a:pPr marL="0" indent="0" algn="ctr">
              <a:buNone/>
            </a:pPr>
            <a:r>
              <a:rPr lang="tr-TR" b="1" dirty="0"/>
              <a:t>1 2 3 4 5</a:t>
            </a:r>
            <a:endParaRPr lang="tr-TR" dirty="0"/>
          </a:p>
          <a:p>
            <a:endParaRPr lang="tr-TR" dirty="0"/>
          </a:p>
        </p:txBody>
      </p:sp>
    </p:spTree>
    <p:extLst>
      <p:ext uri="{BB962C8B-B14F-4D97-AF65-F5344CB8AC3E}">
        <p14:creationId xmlns:p14="http://schemas.microsoft.com/office/powerpoint/2010/main" val="29552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Etkinlik-3</a:t>
            </a:r>
            <a:endParaRPr lang="tr-TR" dirty="0"/>
          </a:p>
        </p:txBody>
      </p:sp>
      <p:sp>
        <p:nvSpPr>
          <p:cNvPr id="3" name="İçerik Yer Tutucusu 2"/>
          <p:cNvSpPr>
            <a:spLocks noGrp="1"/>
          </p:cNvSpPr>
          <p:nvPr>
            <p:ph idx="1"/>
          </p:nvPr>
        </p:nvSpPr>
        <p:spPr>
          <a:xfrm>
            <a:off x="457200" y="1600200"/>
            <a:ext cx="8229600" cy="4637112"/>
          </a:xfrm>
        </p:spPr>
        <p:txBody>
          <a:bodyPr>
            <a:normAutofit fontScale="47500" lnSpcReduction="20000"/>
          </a:bodyPr>
          <a:lstStyle/>
          <a:p>
            <a:r>
              <a:rPr lang="tr-TR" b="1" dirty="0" smtClean="0"/>
              <a:t>KÜÇÜK FARKLAR</a:t>
            </a:r>
          </a:p>
          <a:p>
            <a:r>
              <a:rPr lang="tr-TR" b="1" dirty="0"/>
              <a:t>Amaç: Öğrencilerin insanlar arasındaki birtakım farklılıkların, onları daha iyi ya da daha kötü yapmayacağını anlamalarına yardımcı olmak.</a:t>
            </a:r>
            <a:endParaRPr lang="tr-TR" dirty="0"/>
          </a:p>
          <a:p>
            <a:r>
              <a:rPr lang="tr-TR" b="1" dirty="0"/>
              <a:t>Düzey: Üçüncü sınıf ve üstü.</a:t>
            </a:r>
          </a:p>
          <a:p>
            <a:r>
              <a:rPr lang="tr-TR" b="1" dirty="0"/>
              <a:t>Materyal: Bir küçük sepet ya da kutu</a:t>
            </a:r>
            <a:r>
              <a:rPr lang="tr-TR" b="1" dirty="0" smtClean="0"/>
              <a:t>.</a:t>
            </a:r>
          </a:p>
          <a:p>
            <a:r>
              <a:rPr lang="tr-TR" b="1" dirty="0"/>
              <a:t>SÜREÇ</a:t>
            </a:r>
            <a:endParaRPr lang="tr-TR" dirty="0"/>
          </a:p>
          <a:p>
            <a:pPr marL="0" indent="0">
              <a:buNone/>
            </a:pPr>
            <a:r>
              <a:rPr lang="tr-TR" b="1" dirty="0"/>
              <a:t>1.Öğrencilerin kalemlerinin özelliklerini iyice inceledikten sonra onları masaya koyduğunuz sepete atmalarını isteyin.</a:t>
            </a:r>
          </a:p>
          <a:p>
            <a:pPr marL="0" indent="0">
              <a:buNone/>
            </a:pPr>
            <a:r>
              <a:rPr lang="tr-TR" b="1" dirty="0"/>
              <a:t>2.Kalemleri karıştırın.</a:t>
            </a:r>
          </a:p>
          <a:p>
            <a:pPr marL="0" indent="0">
              <a:buNone/>
            </a:pPr>
            <a:r>
              <a:rPr lang="tr-TR" b="1" dirty="0"/>
              <a:t>3.Öğrencilerden teker teker masaya gelerek kalemleri bulmalarını isteyin.</a:t>
            </a:r>
          </a:p>
          <a:p>
            <a:pPr marL="0" indent="0">
              <a:buNone/>
            </a:pPr>
            <a:r>
              <a:rPr lang="tr-TR" b="1" dirty="0"/>
              <a:t>4.Aşağıdaki soruları sınıfa yönelterek grup etkileşimini başlatın.</a:t>
            </a:r>
          </a:p>
          <a:p>
            <a:pPr marL="0" indent="0">
              <a:buNone/>
            </a:pPr>
            <a:r>
              <a:rPr lang="tr-TR" b="1" dirty="0"/>
              <a:t>·</a:t>
            </a:r>
            <a:r>
              <a:rPr lang="tr-TR" b="1" i="1" dirty="0"/>
              <a:t>Kimler zorluk çekmeden kalemini bulabildi?</a:t>
            </a:r>
            <a:endParaRPr lang="tr-TR" dirty="0"/>
          </a:p>
          <a:p>
            <a:pPr marL="0" indent="0">
              <a:buNone/>
            </a:pPr>
            <a:r>
              <a:rPr lang="tr-TR" b="1" dirty="0"/>
              <a:t>·</a:t>
            </a:r>
            <a:r>
              <a:rPr lang="tr-TR" b="1" i="1" dirty="0"/>
              <a:t>Hangi özelliklerine bakarak kalemlerinizi ayırabildiniz?</a:t>
            </a:r>
            <a:endParaRPr lang="tr-TR" dirty="0"/>
          </a:p>
          <a:p>
            <a:pPr marL="0" indent="0">
              <a:buNone/>
            </a:pPr>
            <a:r>
              <a:rPr lang="tr-TR" b="1" dirty="0"/>
              <a:t>·</a:t>
            </a:r>
            <a:r>
              <a:rPr lang="tr-TR" b="1" i="1" dirty="0" err="1"/>
              <a:t>Farzedin</a:t>
            </a:r>
            <a:r>
              <a:rPr lang="tr-TR" b="1" i="1" dirty="0"/>
              <a:t> ki sepete kalemler yerine insanları koyduk. İnsanların ya da kalemlerin bu farklılıkları onları diğerlerinden daha iyi ya da kötü yapar mı?</a:t>
            </a:r>
            <a:endParaRPr lang="tr-TR" dirty="0"/>
          </a:p>
          <a:p>
            <a:pPr marL="0" indent="0">
              <a:buNone/>
            </a:pPr>
            <a:r>
              <a:rPr lang="tr-TR" b="1" dirty="0"/>
              <a:t>·</a:t>
            </a:r>
            <a:r>
              <a:rPr lang="tr-TR" b="1" i="1" dirty="0"/>
              <a:t>Herkes ya da her şey birbirinin aynı olsaydı ne tür problemlerle karşılaşırdık?</a:t>
            </a:r>
            <a:endParaRPr lang="tr-TR" dirty="0"/>
          </a:p>
          <a:p>
            <a:pPr marL="0" indent="0">
              <a:buNone/>
            </a:pPr>
            <a:r>
              <a:rPr lang="tr-TR" b="1" dirty="0"/>
              <a:t>·</a:t>
            </a:r>
            <a:r>
              <a:rPr lang="tr-TR" b="1" i="1" dirty="0"/>
              <a:t>Sizi diğer insanlardan ayıran farklılıklarınız nelerdir?</a:t>
            </a:r>
            <a:endParaRPr lang="tr-TR" dirty="0"/>
          </a:p>
          <a:p>
            <a:pPr marL="0" indent="0">
              <a:buNone/>
            </a:pPr>
            <a:r>
              <a:rPr lang="tr-TR" b="1" dirty="0"/>
              <a:t>·</a:t>
            </a:r>
            <a:r>
              <a:rPr lang="tr-TR" b="1" i="1" dirty="0"/>
              <a:t>Siz bu farklılıklarınızın olmasından memnun musunuz?</a:t>
            </a:r>
            <a:endParaRPr lang="tr-TR" dirty="0"/>
          </a:p>
          <a:p>
            <a:endParaRPr lang="tr-TR" b="1" dirty="0"/>
          </a:p>
        </p:txBody>
      </p:sp>
    </p:spTree>
    <p:extLst>
      <p:ext uri="{BB962C8B-B14F-4D97-AF65-F5344CB8AC3E}">
        <p14:creationId xmlns:p14="http://schemas.microsoft.com/office/powerpoint/2010/main" val="4493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638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107504" y="2636912"/>
            <a:ext cx="5626968" cy="3561259"/>
          </a:xfrm>
        </p:spPr>
        <p:txBody>
          <a:bodyPr>
            <a:normAutofit fontScale="85000" lnSpcReduction="10000"/>
          </a:bodyPr>
          <a:lstStyle/>
          <a:p>
            <a:pPr marL="0" indent="0" algn="ctr">
              <a:buNone/>
            </a:pPr>
            <a:endParaRPr lang="tr-TR" sz="7200" dirty="0" smtClean="0">
              <a:solidFill>
                <a:schemeClr val="accent5">
                  <a:lumMod val="40000"/>
                  <a:lumOff val="60000"/>
                </a:schemeClr>
              </a:solidFill>
            </a:endParaRPr>
          </a:p>
          <a:p>
            <a:pPr marL="0" indent="0" algn="ctr">
              <a:buNone/>
            </a:pPr>
            <a:r>
              <a:rPr lang="tr-TR" sz="7200" dirty="0" smtClean="0">
                <a:solidFill>
                  <a:schemeClr val="accent5">
                    <a:lumMod val="40000"/>
                    <a:lumOff val="60000"/>
                  </a:schemeClr>
                </a:solidFill>
              </a:rPr>
              <a:t>Katıldığınız İçin Teşekkür Ederim.</a:t>
            </a:r>
            <a:endParaRPr lang="tr-TR" sz="7200" dirty="0">
              <a:solidFill>
                <a:schemeClr val="accent5">
                  <a:lumMod val="40000"/>
                  <a:lumOff val="60000"/>
                </a:schemeClr>
              </a:solidFill>
            </a:endParaRPr>
          </a:p>
        </p:txBody>
      </p:sp>
      <p:pic>
        <p:nvPicPr>
          <p:cNvPr id="5" name="Picture 2" descr="C:\Users\PC\Desktop\Bandırma RAM\BandırmaRamAmblem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5841" y="6031472"/>
            <a:ext cx="792088" cy="8265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04340"/>
            <a:ext cx="857470" cy="85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433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637112"/>
          </a:xfrm>
        </p:spPr>
        <p:txBody>
          <a:bodyPr>
            <a:normAutofit fontScale="92500" lnSpcReduction="10000"/>
          </a:bodyPr>
          <a:lstStyle/>
          <a:p>
            <a:pPr lvl="0">
              <a:buClr>
                <a:srgbClr val="0BD0D9"/>
              </a:buClr>
              <a:buSzPct val="95000"/>
            </a:pPr>
            <a:r>
              <a:rPr lang="tr-TR" b="1" u="sng" dirty="0">
                <a:solidFill>
                  <a:prstClr val="black"/>
                </a:solidFill>
                <a:latin typeface="Constantia"/>
              </a:rPr>
              <a:t>DİKKAT EDİLECEK HUSUSLAR</a:t>
            </a:r>
          </a:p>
          <a:p>
            <a:pPr lvl="0">
              <a:buClr>
                <a:srgbClr val="0BD0D9"/>
              </a:buClr>
              <a:buSzPct val="95000"/>
            </a:pPr>
            <a:endParaRPr lang="tr-TR" b="1" u="sng" dirty="0">
              <a:solidFill>
                <a:prstClr val="black"/>
              </a:solidFill>
              <a:latin typeface="Constantia"/>
            </a:endParaRPr>
          </a:p>
          <a:p>
            <a:pPr marL="274320" lvl="0" indent="-274320" algn="just">
              <a:buClr>
                <a:srgbClr val="0BD0D9"/>
              </a:buClr>
              <a:buSzPct val="95000"/>
              <a:buFont typeface="Wingdings 2"/>
              <a:buChar char=""/>
            </a:pPr>
            <a:r>
              <a:rPr lang="tr-TR" b="1" dirty="0">
                <a:solidFill>
                  <a:prstClr val="black"/>
                </a:solidFill>
                <a:latin typeface="Constantia"/>
              </a:rPr>
              <a:t>Sunum örneği; hedef kitleye göre uyarlanarak kullanılacaktır.</a:t>
            </a:r>
          </a:p>
          <a:p>
            <a:pPr marL="274320" lvl="0" indent="-274320" algn="just">
              <a:buClr>
                <a:srgbClr val="0BD0D9"/>
              </a:buClr>
              <a:buSzPct val="95000"/>
              <a:buFont typeface="Wingdings 2"/>
              <a:buChar char=""/>
            </a:pPr>
            <a:r>
              <a:rPr lang="tr-TR" b="1" dirty="0">
                <a:solidFill>
                  <a:prstClr val="black"/>
                </a:solidFill>
                <a:latin typeface="Constantia"/>
              </a:rPr>
              <a:t>2017-2018 eğitim öğretim yılında konu ile ilgili bilgilendirme çalışması yapılmış ise; </a:t>
            </a:r>
            <a:r>
              <a:rPr lang="tr-TR" b="1" dirty="0" smtClean="0">
                <a:solidFill>
                  <a:prstClr val="black"/>
                </a:solidFill>
                <a:latin typeface="Constantia"/>
              </a:rPr>
              <a:t>mayıs </a:t>
            </a:r>
            <a:r>
              <a:rPr lang="tr-TR" b="1" dirty="0">
                <a:solidFill>
                  <a:prstClr val="black"/>
                </a:solidFill>
                <a:latin typeface="Constantia"/>
              </a:rPr>
              <a:t>ayı içerisinde öğrenciler üzerinde farkındalık oluşturacak çeşitli etkinlikler (tiyatro, pano çalışması vb.) düzenlenecektir.</a:t>
            </a:r>
          </a:p>
          <a:p>
            <a:endParaRPr lang="tr-TR" b="1" dirty="0"/>
          </a:p>
        </p:txBody>
      </p:sp>
    </p:spTree>
    <p:extLst>
      <p:ext uri="{BB962C8B-B14F-4D97-AF65-F5344CB8AC3E}">
        <p14:creationId xmlns:p14="http://schemas.microsoft.com/office/powerpoint/2010/main" val="206975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Benlik </a:t>
            </a:r>
            <a:r>
              <a:rPr lang="tr-TR" b="1" dirty="0"/>
              <a:t>Nedir?</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Benlik</a:t>
            </a:r>
            <a:r>
              <a:rPr lang="tr-TR" dirty="0"/>
              <a:t>, tüm yönlerimizle kendimizi </a:t>
            </a:r>
            <a:r>
              <a:rPr lang="tr-TR" dirty="0" smtClean="0"/>
              <a:t>  tanımlayan </a:t>
            </a:r>
            <a:r>
              <a:rPr lang="tr-TR" dirty="0"/>
              <a:t>bir kavramdır. </a:t>
            </a:r>
            <a:endParaRPr lang="tr-TR" dirty="0" smtClean="0"/>
          </a:p>
          <a:p>
            <a:r>
              <a:rPr lang="tr-TR" dirty="0" smtClean="0"/>
              <a:t>Kendi </a:t>
            </a:r>
            <a:r>
              <a:rPr lang="tr-TR" dirty="0"/>
              <a:t>kişiliğimize ilişkin kanaatlerimizin </a:t>
            </a:r>
            <a:r>
              <a:rPr lang="tr-TR" dirty="0" smtClean="0"/>
              <a:t>toplamıdır. </a:t>
            </a:r>
          </a:p>
          <a:p>
            <a:r>
              <a:rPr lang="tr-TR" dirty="0" smtClean="0"/>
              <a:t>İç </a:t>
            </a:r>
            <a:r>
              <a:rPr lang="tr-TR" dirty="0"/>
              <a:t>dünyamıza dönüp, </a:t>
            </a:r>
            <a:r>
              <a:rPr lang="tr-TR" b="1" dirty="0"/>
              <a:t>BEN</a:t>
            </a:r>
            <a:r>
              <a:rPr lang="tr-TR" dirty="0"/>
              <a:t> dediğimizde ortaya çıkan ve sadece bizim görebildiğimiz şey benliktir. </a:t>
            </a:r>
            <a:endParaRPr lang="tr-TR" dirty="0" smtClean="0"/>
          </a:p>
          <a:p>
            <a:r>
              <a:rPr lang="tr-TR" b="1" dirty="0" smtClean="0"/>
              <a:t>Kısacası kendimizi algılama şeklidir.</a:t>
            </a:r>
          </a:p>
          <a:p>
            <a:endParaRPr lang="tr-TR"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270" y="17674"/>
            <a:ext cx="2227730" cy="189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92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2"/>
          <p:cNvSpPr>
            <a:spLocks noGrp="1"/>
          </p:cNvSpPr>
          <p:nvPr>
            <p:ph idx="1"/>
          </p:nvPr>
        </p:nvSpPr>
        <p:spPr/>
        <p:txBody>
          <a:bodyPr/>
          <a:lstStyle/>
          <a:p>
            <a:pPr eaLnBrk="1" hangingPunct="1"/>
            <a:endParaRPr lang="tr-TR" altLang="tr-TR" b="1" dirty="0" smtClean="0"/>
          </a:p>
          <a:p>
            <a:pPr eaLnBrk="1" hangingPunct="1"/>
            <a:r>
              <a:rPr lang="tr-TR" altLang="tr-TR" b="1" dirty="0" smtClean="0"/>
              <a:t> </a:t>
            </a:r>
            <a:r>
              <a:rPr lang="tr-TR" altLang="tr-TR" dirty="0" smtClean="0"/>
              <a:t>Bireyin olmayı istediği benliktir.</a:t>
            </a:r>
          </a:p>
          <a:p>
            <a:pPr eaLnBrk="1" hangingPunct="1"/>
            <a:endParaRPr lang="tr-TR" altLang="tr-TR" dirty="0" smtClean="0"/>
          </a:p>
        </p:txBody>
      </p:sp>
      <p:sp>
        <p:nvSpPr>
          <p:cNvPr id="2" name="Dikdörtgen 1"/>
          <p:cNvSpPr/>
          <p:nvPr/>
        </p:nvSpPr>
        <p:spPr>
          <a:xfrm>
            <a:off x="1043608" y="631538"/>
            <a:ext cx="6336703" cy="707886"/>
          </a:xfrm>
          <a:prstGeom prst="rect">
            <a:avLst/>
          </a:prstGeom>
        </p:spPr>
        <p:txBody>
          <a:bodyPr wrap="square">
            <a:spAutoFit/>
          </a:bodyPr>
          <a:lstStyle/>
          <a:p>
            <a:pPr algn="ctr"/>
            <a:r>
              <a:rPr lang="tr-TR" altLang="tr-TR" sz="4000" b="1" dirty="0">
                <a:solidFill>
                  <a:prstClr val="black"/>
                </a:solidFill>
              </a:rPr>
              <a:t>İdeal B</a:t>
            </a:r>
            <a:r>
              <a:rPr lang="tr-TR" altLang="tr-TR" sz="4000" b="1" dirty="0" smtClean="0">
                <a:solidFill>
                  <a:prstClr val="black"/>
                </a:solidFill>
              </a:rPr>
              <a:t>enlik Nedir?</a:t>
            </a:r>
            <a:endParaRPr lang="tr-TR" sz="4000" dirty="0"/>
          </a:p>
        </p:txBody>
      </p:sp>
      <p:pic>
        <p:nvPicPr>
          <p:cNvPr id="8194" name="Picture 2" descr="ideal benlik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461909"/>
            <a:ext cx="2028901" cy="13526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onald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5838" y="5373215"/>
            <a:ext cx="2168162" cy="152791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öğretmen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373216"/>
            <a:ext cx="3076616" cy="144129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zengin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672" y="4294429"/>
            <a:ext cx="1914465" cy="1078786"/>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5761" y="4084342"/>
            <a:ext cx="1227498" cy="128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3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Effect transition="in" filter="wipe(down)">
                                      <p:cBhvr>
                                        <p:cTn id="7" dur="580">
                                          <p:stCondLst>
                                            <p:cond delay="0"/>
                                          </p:stCondLst>
                                        </p:cTn>
                                        <p:tgtEl>
                                          <p:spTgt spid="10242">
                                            <p:txEl>
                                              <p:pRg st="1" end="1"/>
                                            </p:txEl>
                                          </p:spTgt>
                                        </p:tgtEl>
                                      </p:cBhvr>
                                    </p:animEffect>
                                    <p:anim calcmode="lin" valueType="num">
                                      <p:cBhvr>
                                        <p:cTn id="8" dur="1822" tmFilter="0,0; 0.14,0.36; 0.43,0.73; 0.71,0.91; 1.0,1.0">
                                          <p:stCondLst>
                                            <p:cond delay="0"/>
                                          </p:stCondLst>
                                        </p:cTn>
                                        <p:tgtEl>
                                          <p:spTgt spid="1024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2">
                                            <p:txEl>
                                              <p:pRg st="1" end="1"/>
                                            </p:txEl>
                                          </p:spTgt>
                                        </p:tgtEl>
                                      </p:cBhvr>
                                      <p:to x="100000" y="60000"/>
                                    </p:animScale>
                                    <p:animScale>
                                      <p:cBhvr>
                                        <p:cTn id="14" dur="166" decel="50000">
                                          <p:stCondLst>
                                            <p:cond delay="676"/>
                                          </p:stCondLst>
                                        </p:cTn>
                                        <p:tgtEl>
                                          <p:spTgt spid="10242">
                                            <p:txEl>
                                              <p:pRg st="1" end="1"/>
                                            </p:txEl>
                                          </p:spTgt>
                                        </p:tgtEl>
                                      </p:cBhvr>
                                      <p:to x="100000" y="100000"/>
                                    </p:animScale>
                                    <p:animScale>
                                      <p:cBhvr>
                                        <p:cTn id="15" dur="26">
                                          <p:stCondLst>
                                            <p:cond delay="1312"/>
                                          </p:stCondLst>
                                        </p:cTn>
                                        <p:tgtEl>
                                          <p:spTgt spid="10242">
                                            <p:txEl>
                                              <p:pRg st="1" end="1"/>
                                            </p:txEl>
                                          </p:spTgt>
                                        </p:tgtEl>
                                      </p:cBhvr>
                                      <p:to x="100000" y="80000"/>
                                    </p:animScale>
                                    <p:animScale>
                                      <p:cBhvr>
                                        <p:cTn id="16" dur="166" decel="50000">
                                          <p:stCondLst>
                                            <p:cond delay="1338"/>
                                          </p:stCondLst>
                                        </p:cTn>
                                        <p:tgtEl>
                                          <p:spTgt spid="10242">
                                            <p:txEl>
                                              <p:pRg st="1" end="1"/>
                                            </p:txEl>
                                          </p:spTgt>
                                        </p:tgtEl>
                                      </p:cBhvr>
                                      <p:to x="100000" y="100000"/>
                                    </p:animScale>
                                    <p:animScale>
                                      <p:cBhvr>
                                        <p:cTn id="17" dur="26">
                                          <p:stCondLst>
                                            <p:cond delay="1642"/>
                                          </p:stCondLst>
                                        </p:cTn>
                                        <p:tgtEl>
                                          <p:spTgt spid="10242">
                                            <p:txEl>
                                              <p:pRg st="1" end="1"/>
                                            </p:txEl>
                                          </p:spTgt>
                                        </p:tgtEl>
                                      </p:cBhvr>
                                      <p:to x="100000" y="90000"/>
                                    </p:animScale>
                                    <p:animScale>
                                      <p:cBhvr>
                                        <p:cTn id="18" dur="166" decel="50000">
                                          <p:stCondLst>
                                            <p:cond delay="1668"/>
                                          </p:stCondLst>
                                        </p:cTn>
                                        <p:tgtEl>
                                          <p:spTgt spid="10242">
                                            <p:txEl>
                                              <p:pRg st="1" end="1"/>
                                            </p:txEl>
                                          </p:spTgt>
                                        </p:tgtEl>
                                      </p:cBhvr>
                                      <p:to x="100000" y="100000"/>
                                    </p:animScale>
                                    <p:animScale>
                                      <p:cBhvr>
                                        <p:cTn id="19" dur="26">
                                          <p:stCondLst>
                                            <p:cond delay="1808"/>
                                          </p:stCondLst>
                                        </p:cTn>
                                        <p:tgtEl>
                                          <p:spTgt spid="10242">
                                            <p:txEl>
                                              <p:pRg st="1" end="1"/>
                                            </p:txEl>
                                          </p:spTgt>
                                        </p:tgtEl>
                                      </p:cBhvr>
                                      <p:to x="100000" y="95000"/>
                                    </p:animScale>
                                    <p:animScale>
                                      <p:cBhvr>
                                        <p:cTn id="20" dur="166" decel="50000">
                                          <p:stCondLst>
                                            <p:cond delay="1834"/>
                                          </p:stCondLst>
                                        </p:cTn>
                                        <p:tgtEl>
                                          <p:spTgt spid="1024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idx="4294967295"/>
          </p:nvPr>
        </p:nvSpPr>
        <p:spPr>
          <a:xfrm>
            <a:off x="642938" y="500063"/>
            <a:ext cx="7772400" cy="1143000"/>
          </a:xfrm>
        </p:spPr>
        <p:txBody>
          <a:bodyPr rtlCol="0">
            <a:normAutofit/>
          </a:bodyPr>
          <a:lstStyle/>
          <a:p>
            <a:pPr eaLnBrk="1" fontAlgn="auto" hangingPunct="1">
              <a:spcAft>
                <a:spcPts val="0"/>
              </a:spcAft>
              <a:defRPr/>
            </a:pPr>
            <a:r>
              <a:rPr lang="tr-TR" sz="3200" b="1" dirty="0" smtClean="0">
                <a:effectLst>
                  <a:outerShdw blurRad="38100" dist="38100" dir="2700000" algn="tl">
                    <a:srgbClr val="C0C0C0"/>
                  </a:outerShdw>
                </a:effectLst>
              </a:rPr>
              <a:t>Benlik Saygısı (Özsaygı)</a:t>
            </a:r>
          </a:p>
        </p:txBody>
      </p:sp>
      <p:sp>
        <p:nvSpPr>
          <p:cNvPr id="396291" name="Rectangle 3"/>
          <p:cNvSpPr>
            <a:spLocks noGrp="1" noChangeArrowheads="1"/>
          </p:cNvSpPr>
          <p:nvPr>
            <p:ph type="body" idx="4294967295"/>
          </p:nvPr>
        </p:nvSpPr>
        <p:spPr>
          <a:xfrm>
            <a:off x="500063" y="2071688"/>
            <a:ext cx="7772400" cy="4114800"/>
          </a:xfrm>
        </p:spPr>
        <p:txBody>
          <a:bodyPr rtlCol="0">
            <a:normAutofit/>
          </a:bodyPr>
          <a:lstStyle/>
          <a:p>
            <a:pPr algn="just" eaLnBrk="1" fontAlgn="auto" hangingPunct="1">
              <a:spcAft>
                <a:spcPts val="0"/>
              </a:spcAft>
              <a:buFont typeface="Arial" pitchFamily="34" charset="0"/>
              <a:buChar char="•"/>
              <a:defRPr/>
            </a:pPr>
            <a:r>
              <a:rPr lang="tr-TR" sz="2400" dirty="0" smtClean="0">
                <a:effectLst>
                  <a:outerShdw blurRad="38100" dist="38100" dir="2700000" algn="tl">
                    <a:srgbClr val="C0C0C0"/>
                  </a:outerShdw>
                </a:effectLst>
              </a:rPr>
              <a:t>İdeal benlikle, gerçek benlik arasındaki fark bize benlik saygısı hakkında fikir verir.</a:t>
            </a:r>
          </a:p>
          <a:p>
            <a:pPr algn="just" eaLnBrk="1" fontAlgn="auto" hangingPunct="1">
              <a:spcAft>
                <a:spcPts val="0"/>
              </a:spcAft>
              <a:buFont typeface="Arial" pitchFamily="34" charset="0"/>
              <a:buChar char="•"/>
              <a:defRPr/>
            </a:pPr>
            <a:endParaRPr lang="tr-TR" sz="2400" dirty="0" smtClean="0">
              <a:effectLst>
                <a:outerShdw blurRad="38100" dist="38100" dir="2700000" algn="tl">
                  <a:srgbClr val="C0C0C0"/>
                </a:outerShdw>
              </a:effectLst>
            </a:endParaRPr>
          </a:p>
          <a:p>
            <a:pPr algn="just" eaLnBrk="1" fontAlgn="auto" hangingPunct="1">
              <a:spcAft>
                <a:spcPts val="0"/>
              </a:spcAft>
              <a:buFont typeface="Arial" pitchFamily="34" charset="0"/>
              <a:buChar char="•"/>
              <a:defRPr/>
            </a:pPr>
            <a:r>
              <a:rPr lang="tr-TR" sz="2400" dirty="0" smtClean="0">
                <a:effectLst>
                  <a:outerShdw blurRad="38100" dist="38100" dir="2700000" algn="tl">
                    <a:srgbClr val="C0C0C0"/>
                  </a:outerShdw>
                </a:effectLst>
              </a:rPr>
              <a:t>İdeal benlikle benlik arasındaki fark az ise bireyin benlik saygısı yüksek olur.</a:t>
            </a:r>
          </a:p>
        </p:txBody>
      </p:sp>
    </p:spTree>
    <p:extLst>
      <p:ext uri="{BB962C8B-B14F-4D97-AF65-F5344CB8AC3E}">
        <p14:creationId xmlns:p14="http://schemas.microsoft.com/office/powerpoint/2010/main" val="3145909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anim calcmode="lin" valueType="num">
                                      <p:cBhvr additive="base">
                                        <p:cTn id="7" dur="500" fill="hold"/>
                                        <p:tgtEl>
                                          <p:spTgt spid="396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6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6291">
                                            <p:txEl>
                                              <p:pRg st="2" end="2"/>
                                            </p:txEl>
                                          </p:spTgt>
                                        </p:tgtEl>
                                        <p:attrNameLst>
                                          <p:attrName>style.visibility</p:attrName>
                                        </p:attrNameLst>
                                      </p:cBhvr>
                                      <p:to>
                                        <p:strVal val="visible"/>
                                      </p:to>
                                    </p:set>
                                    <p:anim calcmode="lin" valueType="num">
                                      <p:cBhvr additive="base">
                                        <p:cTn id="13" dur="500" fill="hold"/>
                                        <p:tgtEl>
                                          <p:spTgt spid="396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6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371475" y="1379538"/>
            <a:ext cx="8067675" cy="278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tr-TR" sz="6000" dirty="0" smtClean="0">
                <a:solidFill>
                  <a:schemeClr val="tx1"/>
                </a:solidFill>
                <a:latin typeface="Times New Roman" pitchFamily="16" charset="0"/>
              </a:rPr>
              <a:t>Özgüven</a:t>
            </a:r>
            <a:endParaRPr lang="en-US" sz="6000" dirty="0">
              <a:solidFill>
                <a:schemeClr val="tx1"/>
              </a:solidFill>
              <a:latin typeface="Times New Roman" pitchFamily="16"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3963988"/>
            <a:ext cx="1858963" cy="1706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descr="C:\Users\PC\Desktop\Bandırma RAM\BandırmaRamAmble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600" y="67813"/>
            <a:ext cx="1813888" cy="1892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3613" cy="195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651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Sizce ‘Özgüven/Olumlu Benlik’ nedir?</a:t>
            </a:r>
            <a:endParaRPr lang="tr-TR" dirty="0"/>
          </a:p>
        </p:txBody>
      </p:sp>
      <p:sp>
        <p:nvSpPr>
          <p:cNvPr id="3" name="İçerik Yer Tutucusu 2"/>
          <p:cNvSpPr>
            <a:spLocks noGrp="1"/>
          </p:cNvSpPr>
          <p:nvPr>
            <p:ph idx="1"/>
          </p:nvPr>
        </p:nvSpPr>
        <p:spPr>
          <a:xfrm>
            <a:off x="395536" y="1268760"/>
            <a:ext cx="8496944" cy="4525963"/>
          </a:xfrm>
        </p:spPr>
        <p:txBody>
          <a:bodyPr>
            <a:normAutofit/>
          </a:bodyPr>
          <a:lstStyle/>
          <a:p>
            <a:r>
              <a:rPr lang="tr-TR" dirty="0"/>
              <a:t>Özgüven, bireylerin kendilerine ilişkin yaptıkları değerlendirmeleri, kendilerini değerli, başarılı, önemli ve yeterli bulup bulmamaya yönelik inançlarını ve kendilerini kabul etme veya etmemeye ilişkin tutumlarını </a:t>
            </a:r>
            <a:r>
              <a:rPr lang="tr-TR" dirty="0" smtClean="0"/>
              <a:t>kapsar.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77072"/>
            <a:ext cx="3801031"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77072"/>
            <a:ext cx="4355976"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1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Peki, Özgüvenimiz Hangi Düzeyde Olmalı?</a:t>
            </a:r>
            <a:endParaRPr lang="tr-TR" dirty="0"/>
          </a:p>
        </p:txBody>
      </p:sp>
      <p:sp>
        <p:nvSpPr>
          <p:cNvPr id="4" name="İçerik Yer Tutucusu 3"/>
          <p:cNvSpPr>
            <a:spLocks noGrp="1"/>
          </p:cNvSpPr>
          <p:nvPr>
            <p:ph idx="1"/>
          </p:nvPr>
        </p:nvSpPr>
        <p:spPr>
          <a:xfrm>
            <a:off x="0" y="2167556"/>
            <a:ext cx="3779912" cy="4525963"/>
          </a:xfrm>
        </p:spPr>
        <p:txBody>
          <a:bodyPr/>
          <a:lstStyle/>
          <a:p>
            <a:r>
              <a:rPr lang="tr-TR" dirty="0" smtClean="0"/>
              <a:t>Gereksiz özgüven bizi başarıdan ziyade başarısızlığa götürebilir, size zarar verebilir!!!</a:t>
            </a:r>
            <a:endParaRPr lang="tr-TR" dirty="0"/>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44824"/>
            <a:ext cx="4826219" cy="484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6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41"/>
                                        </p:tgtEl>
                                        <p:attrNameLst>
                                          <p:attrName>style.visibility</p:attrName>
                                        </p:attrNameLst>
                                      </p:cBhvr>
                                      <p:to>
                                        <p:strVal val="visible"/>
                                      </p:to>
                                    </p:set>
                                    <p:animEffect transition="in" filter="wipe(down)">
                                      <p:cBhvr>
                                        <p:cTn id="25" dur="580">
                                          <p:stCondLst>
                                            <p:cond delay="0"/>
                                          </p:stCondLst>
                                        </p:cTn>
                                        <p:tgtEl>
                                          <p:spTgt spid="10241"/>
                                        </p:tgtEl>
                                      </p:cBhvr>
                                    </p:animEffect>
                                    <p:anim calcmode="lin" valueType="num">
                                      <p:cBhvr>
                                        <p:cTn id="26" dur="1822" tmFilter="0,0; 0.14,0.36; 0.43,0.73; 0.71,0.91; 1.0,1.0">
                                          <p:stCondLst>
                                            <p:cond delay="0"/>
                                          </p:stCondLst>
                                        </p:cTn>
                                        <p:tgtEl>
                                          <p:spTgt spid="1024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4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4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4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41"/>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41"/>
                                        </p:tgtEl>
                                      </p:cBhvr>
                                      <p:to x="100000" y="60000"/>
                                    </p:animScale>
                                    <p:animScale>
                                      <p:cBhvr>
                                        <p:cTn id="32" dur="166" decel="50000">
                                          <p:stCondLst>
                                            <p:cond delay="676"/>
                                          </p:stCondLst>
                                        </p:cTn>
                                        <p:tgtEl>
                                          <p:spTgt spid="10241"/>
                                        </p:tgtEl>
                                      </p:cBhvr>
                                      <p:to x="100000" y="100000"/>
                                    </p:animScale>
                                    <p:animScale>
                                      <p:cBhvr>
                                        <p:cTn id="33" dur="26">
                                          <p:stCondLst>
                                            <p:cond delay="1312"/>
                                          </p:stCondLst>
                                        </p:cTn>
                                        <p:tgtEl>
                                          <p:spTgt spid="10241"/>
                                        </p:tgtEl>
                                      </p:cBhvr>
                                      <p:to x="100000" y="80000"/>
                                    </p:animScale>
                                    <p:animScale>
                                      <p:cBhvr>
                                        <p:cTn id="34" dur="166" decel="50000">
                                          <p:stCondLst>
                                            <p:cond delay="1338"/>
                                          </p:stCondLst>
                                        </p:cTn>
                                        <p:tgtEl>
                                          <p:spTgt spid="10241"/>
                                        </p:tgtEl>
                                      </p:cBhvr>
                                      <p:to x="100000" y="100000"/>
                                    </p:animScale>
                                    <p:animScale>
                                      <p:cBhvr>
                                        <p:cTn id="35" dur="26">
                                          <p:stCondLst>
                                            <p:cond delay="1642"/>
                                          </p:stCondLst>
                                        </p:cTn>
                                        <p:tgtEl>
                                          <p:spTgt spid="10241"/>
                                        </p:tgtEl>
                                      </p:cBhvr>
                                      <p:to x="100000" y="90000"/>
                                    </p:animScale>
                                    <p:animScale>
                                      <p:cBhvr>
                                        <p:cTn id="36" dur="166" decel="50000">
                                          <p:stCondLst>
                                            <p:cond delay="1668"/>
                                          </p:stCondLst>
                                        </p:cTn>
                                        <p:tgtEl>
                                          <p:spTgt spid="10241"/>
                                        </p:tgtEl>
                                      </p:cBhvr>
                                      <p:to x="100000" y="100000"/>
                                    </p:animScale>
                                    <p:animScale>
                                      <p:cBhvr>
                                        <p:cTn id="37" dur="26">
                                          <p:stCondLst>
                                            <p:cond delay="1808"/>
                                          </p:stCondLst>
                                        </p:cTn>
                                        <p:tgtEl>
                                          <p:spTgt spid="10241"/>
                                        </p:tgtEl>
                                      </p:cBhvr>
                                      <p:to x="100000" y="95000"/>
                                    </p:animScale>
                                    <p:animScale>
                                      <p:cBhvr>
                                        <p:cTn id="38" dur="166" decel="50000">
                                          <p:stCondLst>
                                            <p:cond delay="1834"/>
                                          </p:stCondLst>
                                        </p:cTn>
                                        <p:tgtEl>
                                          <p:spTgt spid="102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3350" y="2336800"/>
            <a:ext cx="8642350" cy="2633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1pPr>
            <a:lvl2pPr marL="45720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2pPr>
            <a:lvl3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3pPr>
            <a:lvl4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4pPr>
            <a:lvl5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9pPr>
          </a:lstStyle>
          <a:p>
            <a:pPr lvl="1" indent="0">
              <a:lnSpc>
                <a:spcPct val="95000"/>
              </a:lnSpc>
              <a:spcBef>
                <a:spcPts val="800"/>
              </a:spcBef>
              <a:buClrTx/>
              <a:buFontTx/>
              <a:buNone/>
            </a:pPr>
            <a:endParaRPr lang="en-US" sz="2800" dirty="0">
              <a:solidFill>
                <a:srgbClr val="545472"/>
              </a:solidFill>
              <a:latin typeface="Times New Roman" pitchFamily="16" charset="0"/>
            </a:endParaRPr>
          </a:p>
        </p:txBody>
      </p:sp>
      <p:pic>
        <p:nvPicPr>
          <p:cNvPr id="9218" name="Picture 2" descr="öz güve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6" y="476672"/>
            <a:ext cx="3277762" cy="612068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056" y="3653631"/>
            <a:ext cx="5889103" cy="320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6056" y="476672"/>
            <a:ext cx="5738432" cy="317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8959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229600" cy="1143000"/>
          </a:xfrm>
        </p:spPr>
        <p:txBody>
          <a:bodyPr>
            <a:normAutofit fontScale="90000"/>
          </a:bodyPr>
          <a:lstStyle/>
          <a:p>
            <a:r>
              <a:rPr lang="tr-TR" dirty="0" smtClean="0"/>
              <a:t>Sizce Özgüveni Olan Kişiler Nasıl Davranırlar?</a:t>
            </a:r>
            <a:endParaRPr lang="tr-TR" dirty="0"/>
          </a:p>
        </p:txBody>
      </p:sp>
      <p:sp>
        <p:nvSpPr>
          <p:cNvPr id="3" name="İçerik Yer Tutucusu 2"/>
          <p:cNvSpPr>
            <a:spLocks noGrp="1"/>
          </p:cNvSpPr>
          <p:nvPr>
            <p:ph idx="1"/>
          </p:nvPr>
        </p:nvSpPr>
        <p:spPr>
          <a:xfrm>
            <a:off x="457200" y="1600200"/>
            <a:ext cx="5266928" cy="4525963"/>
          </a:xfrm>
        </p:spPr>
        <p:txBody>
          <a:bodyPr>
            <a:normAutofit fontScale="92500"/>
          </a:bodyPr>
          <a:lstStyle/>
          <a:p>
            <a:r>
              <a:rPr lang="tr-TR" dirty="0"/>
              <a:t>Özgüveni yüksek olan kişiler, kendileriyle ilgili olumlu duygu ve düşüncelere sahip olan, stresle başa çıkma becerileri gelişmiş, uyum gücü daha yüksek bireylerdir.</a:t>
            </a:r>
          </a:p>
          <a:p>
            <a:r>
              <a:rPr lang="tr-TR" dirty="0"/>
              <a:t>Bu nedenle iyi hissetmek için özgüvenin olması önemlidir.  </a:t>
            </a:r>
          </a:p>
          <a:p>
            <a:endParaRPr lang="tr-TR" dirty="0"/>
          </a:p>
          <a:p>
            <a:endParaRPr lang="tr-TR" dirty="0"/>
          </a:p>
        </p:txBody>
      </p:sp>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232" y="4111776"/>
            <a:ext cx="3419872"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233" y="1246339"/>
            <a:ext cx="3413576"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9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1023</Words>
  <Application>Microsoft Office PowerPoint</Application>
  <PresentationFormat>Ekran Gösterisi (4:3)</PresentationFormat>
  <Paragraphs>123</Paragraphs>
  <Slides>17</Slides>
  <Notes>10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vt:i4>
      </vt:variant>
    </vt:vector>
  </HeadingPairs>
  <TitlesOfParts>
    <vt:vector size="25" baseType="lpstr">
      <vt:lpstr>Arial</vt:lpstr>
      <vt:lpstr>Calibri</vt:lpstr>
      <vt:lpstr>Comic Sans MS</vt:lpstr>
      <vt:lpstr>Constantia</vt:lpstr>
      <vt:lpstr>Lucida Sans Unicode</vt:lpstr>
      <vt:lpstr>Times New Roman</vt:lpstr>
      <vt:lpstr>Wingdings 2</vt:lpstr>
      <vt:lpstr>Ofis Teması</vt:lpstr>
      <vt:lpstr>Özgüven ve Olumlu Benlik Semineri</vt:lpstr>
      <vt:lpstr>Benlik Nedir? </vt:lpstr>
      <vt:lpstr>PowerPoint Sunusu</vt:lpstr>
      <vt:lpstr>Benlik Saygısı (Özsaygı)</vt:lpstr>
      <vt:lpstr>PowerPoint Sunusu</vt:lpstr>
      <vt:lpstr>Sizce ‘Özgüven/Olumlu Benlik’ nedir?</vt:lpstr>
      <vt:lpstr>Peki, Özgüvenimiz Hangi Düzeyde Olmalı?</vt:lpstr>
      <vt:lpstr>PowerPoint Sunusu</vt:lpstr>
      <vt:lpstr>Sizce Özgüveni Olan Kişiler Nasıl Davranırlar?</vt:lpstr>
      <vt:lpstr>Benlik algısı gelişmiş bireylerin özellikleri</vt:lpstr>
      <vt:lpstr>Peki neler yapmalıyız?</vt:lpstr>
      <vt:lpstr>ÖZGÜVENİ GELİŞTİRMEYE YÖNELİK ÖRNEK GRUP ETKİNLİKLERİ Etkinlik-1</vt:lpstr>
      <vt:lpstr>Etkinlik-2</vt:lpstr>
      <vt:lpstr>FORM A </vt:lpstr>
      <vt:lpstr>Etkinlik-3</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Özgüven ve Olumlu Benlik Semineri</dc:title>
  <dc:creator>PC</dc:creator>
  <cp:lastModifiedBy>AycaDENIZLI</cp:lastModifiedBy>
  <cp:revision>24</cp:revision>
  <dcterms:created xsi:type="dcterms:W3CDTF">2018-02-23T12:43:35Z</dcterms:created>
  <dcterms:modified xsi:type="dcterms:W3CDTF">2018-03-05T08:57:15Z</dcterms:modified>
</cp:coreProperties>
</file>