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6" r:id="rId15"/>
    <p:sldId id="269" r:id="rId16"/>
    <p:sldId id="270" r:id="rId17"/>
    <p:sldId id="271" r:id="rId18"/>
    <p:sldId id="272" r:id="rId19"/>
    <p:sldId id="273" r:id="rId20"/>
    <p:sldId id="275" r:id="rId21"/>
    <p:sldId id="274" r:id="rId22"/>
    <p:sldId id="277"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D9F75050-0E15-4C5B-92B0-66D068882F1F}" type="datetimeFigureOut">
              <a:rPr lang="tr-TR" smtClean="0"/>
              <a:pPr/>
              <a:t>5.03.2018</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B1DEFA8C-F947-479F-BE07-76B6B3F80BF1}" type="slidenum">
              <a:rPr lang="tr-TR" smtClean="0"/>
              <a:pPr/>
              <a:t>‹#›</a:t>
            </a:fld>
            <a:endParaRPr lang="tr-T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5.03.2018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5.03.2018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5.03.2018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7" name="6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5.03.2018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5.03.2018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8" name="7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5.03.2018</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extLst/>
          </a:lstStyle>
          <a:p>
            <a:fld id="{D9F75050-0E15-4C5B-92B0-66D068882F1F}" type="datetimeFigureOut">
              <a:rPr lang="tr-TR" smtClean="0"/>
              <a:pPr/>
              <a:t>5.03.2018</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6" name="5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D9F75050-0E15-4C5B-92B0-66D068882F1F}" type="datetimeFigureOut">
              <a:rPr lang="tr-TR" smtClean="0"/>
              <a:pPr/>
              <a:t>5.03.2018</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extLst/>
          </a:lstStyle>
          <a:p>
            <a:fld id="{D9F75050-0E15-4C5B-92B0-66D068882F1F}" type="datetimeFigureOut">
              <a:rPr lang="tr-TR" smtClean="0"/>
              <a:pPr/>
              <a:t>5.03.2018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D9F75050-0E15-4C5B-92B0-66D068882F1F}" type="datetimeFigureOut">
              <a:rPr lang="tr-TR" smtClean="0"/>
              <a:pPr/>
              <a:t>5.03.2018</a:t>
            </a:fld>
            <a:endParaRPr lang="tr-TR"/>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B1DEFA8C-F947-479F-BE07-76B6B3F80BF1}" type="slidenum">
              <a:rPr lang="tr-TR" smtClean="0"/>
              <a:pPr/>
              <a:t>‹#›</a:t>
            </a:fld>
            <a:endParaRPr lang="tr-TR"/>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Serbest Form"/>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Dik Üçgen"/>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Serbest Form"/>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Dik Üçgen"/>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9F75050-0E15-4C5B-92B0-66D068882F1F}" type="datetimeFigureOut">
              <a:rPr lang="tr-TR" smtClean="0"/>
              <a:pPr/>
              <a:t>5.03.2018</a:t>
            </a:fld>
            <a:endParaRPr lang="tr-TR"/>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spd="med"/>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714357"/>
            <a:ext cx="7772400" cy="1285883"/>
          </a:xfrm>
        </p:spPr>
        <p:txBody>
          <a:bodyPr/>
          <a:lstStyle/>
          <a:p>
            <a:r>
              <a:rPr lang="tr-TR" dirty="0" smtClean="0">
                <a:ln w="12700">
                  <a:solidFill>
                    <a:schemeClr val="tx2">
                      <a:satMod val="155000"/>
                    </a:schemeClr>
                  </a:solidFill>
                  <a:prstDash val="solid"/>
                </a:ln>
                <a:solidFill>
                  <a:schemeClr val="accent2">
                    <a:lumMod val="50000"/>
                  </a:schemeClr>
                </a:solidFill>
                <a:effectLst>
                  <a:outerShdw blurRad="41275" dist="20320" dir="1800000" algn="tl" rotWithShape="0">
                    <a:srgbClr val="000000">
                      <a:alpha val="40000"/>
                    </a:srgbClr>
                  </a:outerShdw>
                </a:effectLst>
                <a:latin typeface="Elephant" pitchFamily="18" charset="0"/>
              </a:rPr>
              <a:t>HAYIR DİYEBİLME</a:t>
            </a:r>
            <a:endParaRPr lang="tr-TR" dirty="0">
              <a:ln w="12700">
                <a:solidFill>
                  <a:schemeClr val="tx2">
                    <a:satMod val="155000"/>
                  </a:schemeClr>
                </a:solidFill>
                <a:prstDash val="solid"/>
              </a:ln>
              <a:solidFill>
                <a:schemeClr val="accent2">
                  <a:lumMod val="50000"/>
                </a:schemeClr>
              </a:solidFill>
              <a:effectLst>
                <a:outerShdw blurRad="41275" dist="20320" dir="1800000" algn="tl" rotWithShape="0">
                  <a:srgbClr val="000000">
                    <a:alpha val="40000"/>
                  </a:srgbClr>
                </a:outerShdw>
              </a:effectLst>
              <a:latin typeface="Elephant" pitchFamily="18" charset="0"/>
            </a:endParaRPr>
          </a:p>
        </p:txBody>
      </p:sp>
      <p:sp>
        <p:nvSpPr>
          <p:cNvPr id="3" name="2 Alt Başlık"/>
          <p:cNvSpPr>
            <a:spLocks noGrp="1"/>
          </p:cNvSpPr>
          <p:nvPr>
            <p:ph type="subTitle" idx="1"/>
          </p:nvPr>
        </p:nvSpPr>
        <p:spPr/>
        <p:txBody>
          <a:bodyPr/>
          <a:lstStyle/>
          <a:p>
            <a:endParaRPr lang="tr-TR" dirty="0"/>
          </a:p>
        </p:txBody>
      </p:sp>
      <p:pic>
        <p:nvPicPr>
          <p:cNvPr id="4" name="3 Resim" descr="keep-calm-and-just-say-no.png"/>
          <p:cNvPicPr>
            <a:picLocks noChangeAspect="1"/>
          </p:cNvPicPr>
          <p:nvPr/>
        </p:nvPicPr>
        <p:blipFill>
          <a:blip r:embed="rId2"/>
          <a:stretch>
            <a:fillRect/>
          </a:stretch>
        </p:blipFill>
        <p:spPr>
          <a:xfrm>
            <a:off x="2571736" y="2285992"/>
            <a:ext cx="4500594" cy="2571768"/>
          </a:xfrm>
          <a:prstGeom prst="rect">
            <a:avLst/>
          </a:prstGeom>
        </p:spPr>
      </p:pic>
    </p:spTree>
  </p:cSld>
  <p:clrMapOvr>
    <a:masterClrMapping/>
  </p:clrMapOvr>
  <p:transition spd="med">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0000" lnSpcReduction="20000"/>
          </a:bodyPr>
          <a:lstStyle/>
          <a:p>
            <a:pPr algn="just"/>
            <a:r>
              <a:rPr lang="tr-TR" dirty="0" smtClean="0"/>
              <a:t>İlk önce bizi rahatsız eden olumsuz duygular yaşatan olay ve davranışı tanımlamamız gerekir. Söze “ben “diye başlayarak duygu ve düşüncelerimizin bize ait olduğunu vurgulamalıyız.</a:t>
            </a:r>
          </a:p>
          <a:p>
            <a:pPr algn="just">
              <a:buNone/>
            </a:pPr>
            <a:r>
              <a:rPr lang="tr-TR" dirty="0" smtClean="0"/>
              <a:t>Kuracağımız cümleler genellikle üç bölümden oluşur:</a:t>
            </a:r>
          </a:p>
          <a:p>
            <a:pPr algn="just">
              <a:buNone/>
            </a:pPr>
            <a:endParaRPr lang="tr-TR" dirty="0" smtClean="0"/>
          </a:p>
          <a:p>
            <a:pPr algn="just">
              <a:buNone/>
            </a:pPr>
            <a:r>
              <a:rPr lang="tr-TR" dirty="0" smtClean="0"/>
              <a:t>1- Olumsuz duyguları yaşatan belli bir davranış veya olayı tanımlamak,</a:t>
            </a:r>
          </a:p>
          <a:p>
            <a:pPr algn="just">
              <a:buNone/>
            </a:pPr>
            <a:r>
              <a:rPr lang="tr-TR" dirty="0" smtClean="0"/>
              <a:t>2- O davranış veya olayın bizim üzerimizde yarattığı etkiyi açıklamak,</a:t>
            </a:r>
          </a:p>
          <a:p>
            <a:pPr algn="just">
              <a:buNone/>
            </a:pPr>
            <a:r>
              <a:rPr lang="tr-TR" dirty="0" smtClean="0"/>
              <a:t>3- O davranış ve olayı nasıl yorumladığımızı (hissettiklerimiz, duygularımız) söylemekten oluşur.</a:t>
            </a:r>
          </a:p>
          <a:p>
            <a:pPr algn="just">
              <a:buNone/>
            </a:pPr>
            <a:endParaRPr lang="tr-TR" dirty="0" smtClean="0"/>
          </a:p>
          <a:p>
            <a:pPr algn="just">
              <a:buNone/>
            </a:pPr>
            <a:r>
              <a:rPr lang="tr-TR" dirty="0" smtClean="0"/>
              <a:t>	</a:t>
            </a:r>
          </a:p>
          <a:p>
            <a:pPr algn="just"/>
            <a:r>
              <a:rPr lang="tr-TR" dirty="0" smtClean="0"/>
              <a:t>Böylece duygularımızı içimize atıp zaman içinde birikmesini engellemiş oluruz. </a:t>
            </a:r>
          </a:p>
          <a:p>
            <a:endParaRPr lang="tr-TR" dirty="0"/>
          </a:p>
        </p:txBody>
      </p:sp>
      <p:sp>
        <p:nvSpPr>
          <p:cNvPr id="2" name="1 Başlık"/>
          <p:cNvSpPr>
            <a:spLocks noGrp="1"/>
          </p:cNvSpPr>
          <p:nvPr>
            <p:ph type="title"/>
          </p:nvPr>
        </p:nvSpPr>
        <p:spPr/>
        <p:txBody>
          <a:bodyPr/>
          <a:lstStyle/>
          <a:p>
            <a:endParaRPr lang="tr-TR"/>
          </a:p>
        </p:txBody>
      </p:sp>
      <p:pic>
        <p:nvPicPr>
          <p:cNvPr id="4" name="3 Resim" descr="images.jpg"/>
          <p:cNvPicPr>
            <a:picLocks noChangeAspect="1"/>
          </p:cNvPicPr>
          <p:nvPr/>
        </p:nvPicPr>
        <p:blipFill>
          <a:blip r:embed="rId2"/>
          <a:stretch>
            <a:fillRect/>
          </a:stretch>
        </p:blipFill>
        <p:spPr>
          <a:xfrm>
            <a:off x="6072198" y="5462566"/>
            <a:ext cx="2619375" cy="1395434"/>
          </a:xfrm>
          <a:prstGeom prst="rect">
            <a:avLst/>
          </a:prstGeom>
        </p:spPr>
      </p:pic>
    </p:spTree>
  </p:cSld>
  <p:clrMapOvr>
    <a:masterClrMapping/>
  </p:clrMapOvr>
  <p:transition spd="med">
    <p:blind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8229600" cy="5221497"/>
          </a:xfrm>
        </p:spPr>
        <p:txBody>
          <a:bodyPr>
            <a:normAutofit lnSpcReduction="10000"/>
          </a:bodyPr>
          <a:lstStyle/>
          <a:p>
            <a:pPr>
              <a:lnSpc>
                <a:spcPct val="90000"/>
              </a:lnSpc>
            </a:pPr>
            <a:r>
              <a:rPr lang="tr-TR" u="sng" dirty="0" smtClean="0">
                <a:latin typeface="Calibri" pitchFamily="34" charset="0"/>
                <a:cs typeface="Calibri" pitchFamily="34" charset="0"/>
              </a:rPr>
              <a:t>Direk ve açıkça hayır demek</a:t>
            </a:r>
            <a:r>
              <a:rPr lang="tr-TR" dirty="0" smtClean="0">
                <a:latin typeface="Calibri" pitchFamily="34" charset="0"/>
                <a:cs typeface="Calibri" pitchFamily="34" charset="0"/>
              </a:rPr>
              <a:t>: Bazen en doğru yöntem hiçbir bahane yaratmadan, direk ve açık olarak hayır demektir. Eğer bir ya da birçok nedenden dolayı sizin için en doğru cevap hayır ise, hiçbir özür sunmadan, dürüstçe ve açık olarak hayır demelisiniz (</a:t>
            </a:r>
            <a:r>
              <a:rPr lang="tr-TR" dirty="0" err="1" smtClean="0">
                <a:latin typeface="Calibri" pitchFamily="34" charset="0"/>
                <a:cs typeface="Calibri" pitchFamily="34" charset="0"/>
              </a:rPr>
              <a:t>Kırtok</a:t>
            </a:r>
            <a:r>
              <a:rPr lang="tr-TR" dirty="0" smtClean="0">
                <a:latin typeface="Calibri" pitchFamily="34" charset="0"/>
                <a:cs typeface="Calibri" pitchFamily="34" charset="0"/>
              </a:rPr>
              <a:t>, 2009).</a:t>
            </a:r>
          </a:p>
          <a:p>
            <a:pPr>
              <a:lnSpc>
                <a:spcPct val="90000"/>
              </a:lnSpc>
            </a:pPr>
            <a:endParaRPr lang="tr-TR" dirty="0" smtClean="0">
              <a:latin typeface="Calibri" pitchFamily="34" charset="0"/>
              <a:cs typeface="Calibri" pitchFamily="34" charset="0"/>
            </a:endParaRPr>
          </a:p>
          <a:p>
            <a:pPr>
              <a:lnSpc>
                <a:spcPct val="90000"/>
              </a:lnSpc>
            </a:pPr>
            <a:r>
              <a:rPr lang="tr-TR" i="1" u="sng" dirty="0" smtClean="0">
                <a:latin typeface="Calibri" pitchFamily="34" charset="0"/>
                <a:cs typeface="Calibri" pitchFamily="34" charset="0"/>
              </a:rPr>
              <a:t>Yavaş yavaş ve açıklayarak hayır demek</a:t>
            </a:r>
            <a:r>
              <a:rPr lang="tr-TR" u="sng" dirty="0" smtClean="0">
                <a:latin typeface="Calibri" pitchFamily="34" charset="0"/>
                <a:cs typeface="Calibri" pitchFamily="34" charset="0"/>
              </a:rPr>
              <a:t>: </a:t>
            </a:r>
            <a:r>
              <a:rPr lang="tr-TR" dirty="0" smtClean="0">
                <a:latin typeface="Calibri" pitchFamily="34" charset="0"/>
                <a:cs typeface="Calibri" pitchFamily="34" charset="0"/>
              </a:rPr>
              <a:t>Bazı durumlarda isteseniz bile evet demeniz sizin için yanlış olacağı için, isteğinizi belirterek ancak nedenlerini açıklayarak, karşı tarafı da elinizden geldiğince kırmadan hayır demeyi bilin. Günlük hayatta direk ve açıkça hayır demenin zor olacağı birçok durumla karşılaşıyoruz her gün. Bu nedenle sakin bir şekilde size göre nedenlerini açıklayarak ve karşı tarafı kırmamaya çalışarak hayır demeyi bilin (</a:t>
            </a:r>
            <a:r>
              <a:rPr lang="tr-TR" dirty="0" err="1" smtClean="0">
                <a:latin typeface="Calibri" pitchFamily="34" charset="0"/>
                <a:cs typeface="Calibri" pitchFamily="34" charset="0"/>
              </a:rPr>
              <a:t>Kırtok</a:t>
            </a:r>
            <a:r>
              <a:rPr lang="tr-TR" dirty="0" smtClean="0">
                <a:latin typeface="Calibri" pitchFamily="34" charset="0"/>
                <a:cs typeface="Calibri" pitchFamily="34" charset="0"/>
              </a:rPr>
              <a:t>, 2009).</a:t>
            </a:r>
          </a:p>
          <a:p>
            <a:endParaRPr lang="tr-TR" dirty="0">
              <a:latin typeface="Calibri" pitchFamily="34" charset="0"/>
              <a:cs typeface="Calibri" pitchFamily="34" charset="0"/>
            </a:endParaRPr>
          </a:p>
        </p:txBody>
      </p:sp>
    </p:spTree>
  </p:cSld>
  <p:clrMapOvr>
    <a:masterClrMapping/>
  </p:clrMapOvr>
  <p:transition spd="med">
    <p:spli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sz="half" idx="1"/>
          </p:nvPr>
        </p:nvSpPr>
        <p:spPr/>
        <p:txBody>
          <a:bodyPr>
            <a:normAutofit fontScale="70000" lnSpcReduction="20000"/>
          </a:bodyPr>
          <a:lstStyle/>
          <a:p>
            <a:pPr algn="just"/>
            <a:r>
              <a:rPr lang="tr-TR" dirty="0" smtClean="0"/>
              <a:t>Eğer doğrudan hayır demeyi zor buluyorsanız, düşünmek için biraz zaman isteyin. Düşünmeden bir takım sözler verirseniz, sonradan kendinize kızabilirsiniz.</a:t>
            </a:r>
          </a:p>
          <a:p>
            <a:pPr algn="just">
              <a:buNone/>
            </a:pPr>
            <a:endParaRPr lang="tr-TR" dirty="0" smtClean="0"/>
          </a:p>
          <a:p>
            <a:pPr algn="just"/>
            <a:r>
              <a:rPr lang="tr-TR" dirty="0" smtClean="0"/>
              <a:t>Aşırı kibarlık yapmadan ve bahaneler üretmeden, hayır deme provaları yapın. Kendinizi suçlu hissetmeden niçin hayır dediğinizi açıklayabilirsiniz.</a:t>
            </a:r>
          </a:p>
          <a:p>
            <a:endParaRPr lang="tr-TR" dirty="0"/>
          </a:p>
        </p:txBody>
      </p:sp>
      <p:sp>
        <p:nvSpPr>
          <p:cNvPr id="6" name="5 İçerik Yer Tutucusu"/>
          <p:cNvSpPr>
            <a:spLocks noGrp="1"/>
          </p:cNvSpPr>
          <p:nvPr>
            <p:ph sz="half" idx="2"/>
          </p:nvPr>
        </p:nvSpPr>
        <p:spPr/>
        <p:txBody>
          <a:bodyPr>
            <a:normAutofit fontScale="70000" lnSpcReduction="20000"/>
          </a:bodyPr>
          <a:lstStyle/>
          <a:p>
            <a:pPr algn="just"/>
            <a:r>
              <a:rPr lang="tr-TR" dirty="0" smtClean="0"/>
              <a:t>Bir kez hayır dedikten sonra konuşmayı daha fazla uzatmayın, aksi takdirde bir dizi özür dileme girişimlerine başlayabilir ve hatta kararınızdan vazgeçebilirsiniz.</a:t>
            </a:r>
          </a:p>
          <a:p>
            <a:pPr algn="just">
              <a:buNone/>
            </a:pPr>
            <a:endParaRPr lang="tr-TR" dirty="0" smtClean="0"/>
          </a:p>
          <a:p>
            <a:pPr algn="just"/>
            <a:r>
              <a:rPr lang="tr-TR" dirty="0" smtClean="0"/>
              <a:t>Karsınızdaki kişiye kararınız hakkındaki duygularınızı açıklayın. “Üzgünüm ama,........”,  gibi başlangıç cümleleri ile düşman gibi görünmenizi engelleyebilirsiniz</a:t>
            </a:r>
            <a:endParaRPr lang="tr-TR" dirty="0"/>
          </a:p>
        </p:txBody>
      </p:sp>
      <p:sp>
        <p:nvSpPr>
          <p:cNvPr id="4" name="3 Başlık"/>
          <p:cNvSpPr>
            <a:spLocks noGrp="1"/>
          </p:cNvSpPr>
          <p:nvPr>
            <p:ph type="title"/>
          </p:nvPr>
        </p:nvSpPr>
        <p:spPr/>
        <p:txBody>
          <a:bodyPr/>
          <a:lstStyle/>
          <a:p>
            <a:r>
              <a:rPr lang="tr-TR" dirty="0" smtClean="0"/>
              <a:t>Hayır Diyebilmek İçin;</a:t>
            </a:r>
            <a:endParaRPr lang="tr-TR" dirty="0"/>
          </a:p>
        </p:txBody>
      </p:sp>
    </p:spTree>
  </p:cSld>
  <p:clrMapOvr>
    <a:masterClrMapping/>
  </p:clrMapOvr>
  <p:transition spd="med">
    <p:pull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928670"/>
            <a:ext cx="4038600" cy="5078621"/>
          </a:xfrm>
        </p:spPr>
        <p:txBody>
          <a:bodyPr>
            <a:normAutofit fontScale="70000" lnSpcReduction="20000"/>
          </a:bodyPr>
          <a:lstStyle/>
          <a:p>
            <a:pPr lvl="0"/>
            <a:r>
              <a:rPr lang="tr-TR" b="1" i="1" dirty="0" smtClean="0"/>
              <a:t>Doğrudan hayır demek, </a:t>
            </a:r>
            <a:endParaRPr lang="tr-TR" sz="4400" dirty="0" smtClean="0"/>
          </a:p>
          <a:p>
            <a:pPr lvl="1"/>
            <a:r>
              <a:rPr lang="tr-TR" dirty="0" smtClean="0"/>
              <a:t>“Hayır, teşekkürler.”</a:t>
            </a:r>
            <a:endParaRPr lang="tr-TR" sz="4000" dirty="0" smtClean="0"/>
          </a:p>
          <a:p>
            <a:pPr lvl="1"/>
            <a:r>
              <a:rPr lang="tr-TR" dirty="0" smtClean="0"/>
              <a:t>“Hayır, istemiyorum.”</a:t>
            </a:r>
            <a:endParaRPr lang="tr-TR" sz="4000" dirty="0" smtClean="0"/>
          </a:p>
          <a:p>
            <a:pPr lvl="1"/>
            <a:r>
              <a:rPr lang="tr-TR" dirty="0" smtClean="0"/>
              <a:t>“Hayır, bana uygun değil.”</a:t>
            </a:r>
            <a:endParaRPr lang="tr-TR" sz="4000" dirty="0" smtClean="0"/>
          </a:p>
          <a:p>
            <a:pPr lvl="1"/>
            <a:r>
              <a:rPr lang="tr-TR" dirty="0" smtClean="0"/>
              <a:t>“Hayır, ailemi üzmek istemiyorum.”</a:t>
            </a:r>
            <a:endParaRPr lang="tr-TR" sz="4000" dirty="0" smtClean="0"/>
          </a:p>
          <a:p>
            <a:pPr lvl="1"/>
            <a:r>
              <a:rPr lang="tr-TR" dirty="0" smtClean="0"/>
              <a:t>“Israr etme lütfen, yapmak istemiyorum.”</a:t>
            </a:r>
            <a:endParaRPr lang="tr-TR" sz="4000" dirty="0" smtClean="0"/>
          </a:p>
          <a:p>
            <a:pPr lvl="1"/>
            <a:r>
              <a:rPr lang="tr-TR" dirty="0" smtClean="0"/>
              <a:t>“Seni kırmak istemem ama yapamam.”</a:t>
            </a:r>
            <a:endParaRPr lang="tr-TR" sz="4000" dirty="0" smtClean="0"/>
          </a:p>
          <a:p>
            <a:pPr lvl="1"/>
            <a:r>
              <a:rPr lang="tr-TR" dirty="0" smtClean="0"/>
              <a:t>“Kusura bakma yapamam.”</a:t>
            </a:r>
            <a:endParaRPr lang="tr-TR" sz="4000" dirty="0" smtClean="0"/>
          </a:p>
          <a:p>
            <a:pPr lvl="0"/>
            <a:r>
              <a:rPr lang="tr-TR" b="1" i="1" dirty="0" smtClean="0"/>
              <a:t>Geçiştirmek,</a:t>
            </a:r>
            <a:endParaRPr lang="tr-TR" sz="4400" dirty="0" smtClean="0"/>
          </a:p>
          <a:p>
            <a:pPr lvl="1"/>
            <a:r>
              <a:rPr lang="tr-TR" dirty="0" smtClean="0"/>
              <a:t>“Bilmem, bakarız sonra konuşuruz.” </a:t>
            </a:r>
            <a:endParaRPr lang="tr-TR" sz="4000" dirty="0" smtClean="0"/>
          </a:p>
          <a:p>
            <a:pPr lvl="0"/>
            <a:r>
              <a:rPr lang="tr-TR" b="1" i="1" dirty="0" smtClean="0"/>
              <a:t>Konuyu değiştirmek,</a:t>
            </a:r>
            <a:endParaRPr lang="tr-TR" sz="4400" dirty="0" smtClean="0"/>
          </a:p>
          <a:p>
            <a:pPr lvl="1"/>
            <a:r>
              <a:rPr lang="tr-TR" dirty="0" smtClean="0"/>
              <a:t>“Dün sınav sonuçları açıklanmış haberin var mı?”</a:t>
            </a:r>
            <a:r>
              <a:rPr lang="tr-TR" b="1" i="1" dirty="0" smtClean="0"/>
              <a:t> </a:t>
            </a:r>
            <a:endParaRPr lang="tr-TR" sz="4000" dirty="0" smtClean="0"/>
          </a:p>
          <a:p>
            <a:pPr lvl="0"/>
            <a:r>
              <a:rPr lang="tr-TR" b="1" i="1" dirty="0" smtClean="0"/>
              <a:t>Nedenler bulmak,</a:t>
            </a:r>
            <a:endParaRPr lang="tr-TR" sz="4400" dirty="0" smtClean="0"/>
          </a:p>
          <a:p>
            <a:pPr lvl="1"/>
            <a:r>
              <a:rPr lang="tr-TR" dirty="0" smtClean="0"/>
              <a:t>“Bugün olmaz annemlerle bir yere gitmem gerekiyor.” </a:t>
            </a:r>
            <a:endParaRPr lang="tr-TR" sz="4000" dirty="0" smtClean="0"/>
          </a:p>
          <a:p>
            <a:endParaRPr lang="tr-TR" dirty="0" smtClean="0"/>
          </a:p>
          <a:p>
            <a:endParaRPr lang="tr-TR" dirty="0"/>
          </a:p>
        </p:txBody>
      </p:sp>
      <p:sp>
        <p:nvSpPr>
          <p:cNvPr id="4" name="3 İçerik Yer Tutucusu"/>
          <p:cNvSpPr>
            <a:spLocks noGrp="1"/>
          </p:cNvSpPr>
          <p:nvPr>
            <p:ph sz="half" idx="2"/>
          </p:nvPr>
        </p:nvSpPr>
        <p:spPr>
          <a:xfrm>
            <a:off x="4648200" y="857232"/>
            <a:ext cx="4038600" cy="5150059"/>
          </a:xfrm>
        </p:spPr>
        <p:txBody>
          <a:bodyPr>
            <a:normAutofit fontScale="70000" lnSpcReduction="20000"/>
          </a:bodyPr>
          <a:lstStyle/>
          <a:p>
            <a:pPr lvl="0"/>
            <a:r>
              <a:rPr lang="tr-TR" b="1" i="1" dirty="0" smtClean="0"/>
              <a:t>Duymazlıktan gelmek,</a:t>
            </a:r>
            <a:endParaRPr lang="tr-TR" sz="4400" dirty="0" smtClean="0"/>
          </a:p>
          <a:p>
            <a:pPr lvl="1"/>
            <a:r>
              <a:rPr lang="tr-TR" dirty="0" smtClean="0"/>
              <a:t>“Cevap vermez, duymamış gibi davranır.”</a:t>
            </a:r>
            <a:endParaRPr lang="tr-TR" sz="4000" dirty="0" smtClean="0"/>
          </a:p>
          <a:p>
            <a:pPr lvl="0"/>
            <a:r>
              <a:rPr lang="tr-TR" b="1" i="1" dirty="0" smtClean="0"/>
              <a:t>Ortamdan uzaklaşmak, </a:t>
            </a:r>
            <a:endParaRPr lang="tr-TR" sz="4400" dirty="0" smtClean="0"/>
          </a:p>
          <a:p>
            <a:pPr lvl="1"/>
            <a:r>
              <a:rPr lang="tr-TR" b="1" i="1" dirty="0" smtClean="0"/>
              <a:t>“</a:t>
            </a:r>
            <a:r>
              <a:rPr lang="tr-TR" dirty="0" smtClean="0"/>
              <a:t>Acelem var, üzgünüm. Sonra görüşürüz.”</a:t>
            </a:r>
            <a:endParaRPr lang="tr-TR" sz="4000" dirty="0" smtClean="0"/>
          </a:p>
          <a:p>
            <a:pPr lvl="0"/>
            <a:r>
              <a:rPr lang="tr-TR" b="1" i="1" dirty="0" smtClean="0"/>
              <a:t>Yürüyüp gitmek</a:t>
            </a:r>
            <a:r>
              <a:rPr lang="tr-TR" dirty="0" smtClean="0"/>
              <a:t> ve </a:t>
            </a:r>
            <a:endParaRPr lang="tr-TR" sz="4400" dirty="0" smtClean="0"/>
          </a:p>
          <a:p>
            <a:pPr lvl="0"/>
            <a:r>
              <a:rPr lang="tr-TR" b="1" i="1" dirty="0" smtClean="0"/>
              <a:t>“Hayır tekrarı”</a:t>
            </a:r>
            <a:r>
              <a:rPr lang="tr-TR" dirty="0" smtClean="0"/>
              <a:t> </a:t>
            </a:r>
            <a:endParaRPr lang="tr-TR" sz="4400" dirty="0" smtClean="0"/>
          </a:p>
          <a:p>
            <a:pPr lvl="1"/>
            <a:r>
              <a:rPr lang="tr-TR" dirty="0" smtClean="0"/>
              <a:t>“Yapmayacağımı söylemiştim.”</a:t>
            </a:r>
            <a:endParaRPr lang="tr-TR" sz="4000" dirty="0" smtClean="0"/>
          </a:p>
          <a:p>
            <a:pPr lvl="1"/>
            <a:r>
              <a:rPr lang="tr-TR" dirty="0" smtClean="0"/>
              <a:t>“Kusura bakma ama istemediğimi sana daha önce de söylemiştim.”</a:t>
            </a:r>
            <a:endParaRPr lang="tr-TR" sz="4000" dirty="0" smtClean="0"/>
          </a:p>
          <a:p>
            <a:endParaRPr lang="tr-TR" dirty="0"/>
          </a:p>
        </p:txBody>
      </p:sp>
      <p:sp>
        <p:nvSpPr>
          <p:cNvPr id="2" name="1 Başlık"/>
          <p:cNvSpPr>
            <a:spLocks noGrp="1"/>
          </p:cNvSpPr>
          <p:nvPr>
            <p:ph type="title"/>
          </p:nvPr>
        </p:nvSpPr>
        <p:spPr>
          <a:xfrm>
            <a:off x="457200" y="274638"/>
            <a:ext cx="8229600" cy="582594"/>
          </a:xfrm>
        </p:spPr>
        <p:txBody>
          <a:bodyPr>
            <a:normAutofit fontScale="90000"/>
          </a:bodyPr>
          <a:lstStyle/>
          <a:p>
            <a:endParaRPr lang="tr-TR" dirty="0"/>
          </a:p>
        </p:txBody>
      </p:sp>
      <p:pic>
        <p:nvPicPr>
          <p:cNvPr id="5" name="4 Resim" descr="imagesCAICOXVK.jpg"/>
          <p:cNvPicPr>
            <a:picLocks noChangeAspect="1"/>
          </p:cNvPicPr>
          <p:nvPr/>
        </p:nvPicPr>
        <p:blipFill>
          <a:blip r:embed="rId2" cstate="print"/>
          <a:stretch>
            <a:fillRect/>
          </a:stretch>
        </p:blipFill>
        <p:spPr>
          <a:xfrm>
            <a:off x="4857752" y="4357694"/>
            <a:ext cx="3929090" cy="2071702"/>
          </a:xfrm>
          <a:prstGeom prst="rect">
            <a:avLst/>
          </a:prstGeom>
        </p:spPr>
      </p:pic>
    </p:spTree>
  </p:cSld>
  <p:clrMapOvr>
    <a:masterClrMapping/>
  </p:clrMapOvr>
  <p:transition spd="med">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lstStyle/>
          <a:p>
            <a:endParaRPr lang="tr-TR"/>
          </a:p>
        </p:txBody>
      </p:sp>
      <p:pic>
        <p:nvPicPr>
          <p:cNvPr id="9" name="8 İçerik Yer Tutucusu" descr="‘Hayır’+diyebilme+yöntemleri.jpg"/>
          <p:cNvPicPr>
            <a:picLocks noGrp="1" noChangeAspect="1"/>
          </p:cNvPicPr>
          <p:nvPr>
            <p:ph idx="1"/>
          </p:nvPr>
        </p:nvPicPr>
        <p:blipFill>
          <a:blip r:embed="rId2"/>
          <a:stretch>
            <a:fillRect/>
          </a:stretch>
        </p:blipFill>
        <p:spPr>
          <a:xfrm>
            <a:off x="428596" y="285728"/>
            <a:ext cx="8429684" cy="5643602"/>
          </a:xfrm>
        </p:spPr>
      </p:pic>
    </p:spTree>
  </p:cSld>
  <p:clrMapOvr>
    <a:masterClrMapping/>
  </p:clrMapOvr>
  <p:transition spd="med">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Başlık"/>
          <p:cNvSpPr txBox="1">
            <a:spLocks/>
          </p:cNvSpPr>
          <p:nvPr/>
        </p:nvSpPr>
        <p:spPr>
          <a:xfrm>
            <a:off x="500034" y="357166"/>
            <a:ext cx="8229600" cy="70609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000" b="1" i="0" u="none" strike="noStrike" kern="1200" cap="none" spc="0" normalizeH="0" baseline="0" noProof="0" smtClean="0">
                <a:ln>
                  <a:noFill/>
                </a:ln>
                <a:solidFill>
                  <a:srgbClr val="002060"/>
                </a:solidFill>
                <a:effectLst>
                  <a:outerShdw blurRad="38100" dist="38100" dir="2700000" algn="tl">
                    <a:srgbClr val="000000">
                      <a:alpha val="43137"/>
                    </a:srgbClr>
                  </a:outerShdw>
                </a:effectLst>
                <a:uLnTx/>
                <a:uFillTx/>
                <a:latin typeface="+mj-lt"/>
                <a:ea typeface="+mj-ea"/>
                <a:cs typeface="+mj-cs"/>
              </a:rPr>
              <a:t>Örnek Olay</a:t>
            </a:r>
            <a:endParaRPr kumimoji="0" lang="tr-TR" sz="40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mj-lt"/>
              <a:ea typeface="+mj-ea"/>
              <a:cs typeface="+mj-cs"/>
            </a:endParaRPr>
          </a:p>
        </p:txBody>
      </p:sp>
      <p:sp>
        <p:nvSpPr>
          <p:cNvPr id="6" name="2 İçerik Yer Tutucusu"/>
          <p:cNvSpPr txBox="1">
            <a:spLocks/>
          </p:cNvSpPr>
          <p:nvPr/>
        </p:nvSpPr>
        <p:spPr>
          <a:xfrm>
            <a:off x="457200" y="1571612"/>
            <a:ext cx="4042792" cy="4554551"/>
          </a:xfrm>
          <a:prstGeom prst="rect">
            <a:avLst/>
          </a:prstGeom>
          <a:ln w="63500" cap="rnd" cmpd="dbl">
            <a:solidFill>
              <a:schemeClr val="tx2">
                <a:lumMod val="75000"/>
              </a:schemeClr>
            </a:solidFill>
          </a:ln>
        </p:spPr>
        <p:txBody>
          <a:bodyPr vert="horz" lIns="91440" tIns="45720" rIns="91440" bIns="45720" rtlCol="0">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2800" b="1" i="0" u="none" strike="noStrike" kern="1200" cap="none" spc="0" normalizeH="0" baseline="0" noProof="0" dirty="0" smtClean="0">
                <a:ln>
                  <a:noFill/>
                </a:ln>
                <a:solidFill>
                  <a:schemeClr val="tx1"/>
                </a:solidFill>
                <a:effectLst/>
                <a:uLnTx/>
                <a:uFillTx/>
                <a:latin typeface="+mn-lt"/>
                <a:ea typeface="+mn-ea"/>
                <a:cs typeface="+mn-cs"/>
              </a:rPr>
              <a:t>Örnek Olay-1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tr-TR" sz="2800" b="1" i="0" u="none" strike="noStrike" kern="1200" cap="none" spc="0" normalizeH="0" baseline="0" noProof="0" dirty="0" smtClean="0">
                <a:ln>
                  <a:noFill/>
                </a:ln>
                <a:solidFill>
                  <a:schemeClr val="tx1"/>
                </a:solidFill>
                <a:effectLst/>
                <a:uLnTx/>
                <a:uFillTx/>
                <a:latin typeface="+mn-lt"/>
                <a:ea typeface="+mn-ea"/>
                <a:cs typeface="+mn-cs"/>
              </a:rPr>
              <a:t> </a:t>
            </a:r>
            <a:r>
              <a:rPr kumimoji="0" lang="tr-TR" sz="2800" b="0" i="0" u="none" strike="noStrike" kern="1200" cap="none" spc="0" normalizeH="0" baseline="0" noProof="0" dirty="0" smtClean="0">
                <a:ln>
                  <a:noFill/>
                </a:ln>
                <a:solidFill>
                  <a:schemeClr val="tx1"/>
                </a:solidFill>
                <a:effectLst/>
                <a:uLnTx/>
                <a:uFillTx/>
                <a:latin typeface="+mn-lt"/>
                <a:ea typeface="+mn-ea"/>
                <a:cs typeface="+mn-cs"/>
              </a:rPr>
              <a:t>Siz okulu gerçekten seviyorsunuz; ama okulu sevmeyen bazı arkadaşlarınız var. Sabah karşılaştığınızda arkadaşlarınız, o gün okula gitmeyip gezmeye çıkmanızı teklif etti. </a:t>
            </a:r>
            <a:r>
              <a:rPr kumimoji="0" lang="tr-TR" sz="2800" b="1" i="1" u="none" strike="noStrike" kern="1200" cap="none" spc="0" normalizeH="0" baseline="0" noProof="0" dirty="0" smtClean="0">
                <a:ln>
                  <a:noFill/>
                </a:ln>
                <a:solidFill>
                  <a:schemeClr val="tx1"/>
                </a:solidFill>
                <a:effectLst/>
                <a:uLnTx/>
                <a:uFillTx/>
                <a:latin typeface="+mn-lt"/>
                <a:ea typeface="+mn-ea"/>
                <a:cs typeface="+mn-cs"/>
              </a:rPr>
              <a:t>Nasıl “hayır” dersiniz?</a:t>
            </a:r>
            <a:endParaRPr kumimoji="0" lang="tr-TR"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tr-TR"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3 İçerik Yer Tutucusu"/>
          <p:cNvSpPr txBox="1">
            <a:spLocks/>
          </p:cNvSpPr>
          <p:nvPr/>
        </p:nvSpPr>
        <p:spPr>
          <a:xfrm>
            <a:off x="4648200" y="1500174"/>
            <a:ext cx="3884240" cy="4665130"/>
          </a:xfrm>
          <a:prstGeom prst="rect">
            <a:avLst/>
          </a:prstGeom>
          <a:ln w="63500" cmpd="dbl">
            <a:solidFill>
              <a:schemeClr val="accent3">
                <a:lumMod val="50000"/>
              </a:schemeClr>
            </a:solidFill>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2800" b="1" i="0" u="none" strike="noStrike" kern="1200" cap="none" spc="0" normalizeH="0" baseline="0" noProof="0" dirty="0" smtClean="0">
                <a:ln>
                  <a:noFill/>
                </a:ln>
                <a:solidFill>
                  <a:schemeClr val="tx1"/>
                </a:solidFill>
                <a:effectLst/>
                <a:uLnTx/>
                <a:uFillTx/>
                <a:latin typeface="+mn-lt"/>
                <a:ea typeface="+mn-ea"/>
                <a:cs typeface="+mn-cs"/>
              </a:rPr>
              <a:t>Örnek Olay-2 : </a:t>
            </a:r>
            <a:r>
              <a:rPr kumimoji="0" lang="tr-TR" sz="2800" b="0" i="0" u="none" strike="noStrike" kern="1200" cap="none" spc="0" normalizeH="0" baseline="0" noProof="0" dirty="0" smtClean="0">
                <a:ln>
                  <a:noFill/>
                </a:ln>
                <a:solidFill>
                  <a:schemeClr val="tx1"/>
                </a:solidFill>
                <a:effectLst/>
                <a:uLnTx/>
                <a:uFillTx/>
                <a:latin typeface="+mn-lt"/>
                <a:ea typeface="+mn-ea"/>
                <a:cs typeface="+mn-cs"/>
              </a:rPr>
              <a:t>Arkadaşınız sigara içiyor. Siz sigarayı onaylamıyorsunuz. Oysa o, sizin de içmenizi teklif ediyor. </a:t>
            </a:r>
            <a:r>
              <a:rPr kumimoji="0" lang="tr-TR" sz="2800" b="1" i="1" u="none" strike="noStrike" kern="1200" cap="none" spc="0" normalizeH="0" baseline="0" noProof="0" dirty="0" smtClean="0">
                <a:ln>
                  <a:noFill/>
                </a:ln>
                <a:solidFill>
                  <a:schemeClr val="tx1"/>
                </a:solidFill>
                <a:effectLst/>
                <a:uLnTx/>
                <a:uFillTx/>
                <a:latin typeface="+mn-lt"/>
                <a:ea typeface="+mn-ea"/>
                <a:cs typeface="+mn-cs"/>
              </a:rPr>
              <a:t>Nasıl “hayır” dersiniz?</a:t>
            </a:r>
            <a:endParaRPr kumimoji="0" lang="tr-TR"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spd="med">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İçerik Yer Tutucusu"/>
          <p:cNvSpPr>
            <a:spLocks noGrp="1"/>
          </p:cNvSpPr>
          <p:nvPr>
            <p:ph idx="1"/>
          </p:nvPr>
        </p:nvSpPr>
        <p:spPr/>
        <p:txBody>
          <a:bodyPr>
            <a:normAutofit/>
          </a:bodyPr>
          <a:lstStyle/>
          <a:p>
            <a:r>
              <a:rPr lang="tr-TR" b="1" dirty="0" smtClean="0"/>
              <a:t>Sonuç : </a:t>
            </a:r>
            <a:r>
              <a:rPr lang="tr-TR" dirty="0" smtClean="0"/>
              <a:t>bir olayın gerçekleşmesiyle ortaya çıkan durumdur.</a:t>
            </a:r>
          </a:p>
          <a:p>
            <a:pPr>
              <a:buNone/>
            </a:pPr>
            <a:r>
              <a:rPr lang="tr-TR" dirty="0" smtClean="0"/>
              <a:t>        Örneğin; arkadaşınızla kavga etmeniz üzerine ailenizin okula gelmesi yada öğretmenlerinizin size kavga ettiğiniz için kızması kavga etmenizin bir sonucudur.</a:t>
            </a:r>
          </a:p>
          <a:p>
            <a:pPr algn="ctr">
              <a:buNone/>
            </a:pPr>
            <a:endParaRPr lang="tr-TR" b="1" dirty="0" smtClean="0">
              <a:solidFill>
                <a:srgbClr val="C00000"/>
              </a:solidFill>
              <a:latin typeface="Aharoni" pitchFamily="2" charset="-79"/>
              <a:cs typeface="Aharoni" pitchFamily="2" charset="-79"/>
            </a:endParaRPr>
          </a:p>
          <a:p>
            <a:pPr algn="ctr">
              <a:buNone/>
            </a:pPr>
            <a:r>
              <a:rPr lang="tr-TR" b="1" dirty="0" smtClean="0">
                <a:solidFill>
                  <a:srgbClr val="C00000"/>
                </a:solidFill>
                <a:latin typeface="Aharoni" pitchFamily="2" charset="-79"/>
                <a:cs typeface="Aharoni" pitchFamily="2" charset="-79"/>
              </a:rPr>
              <a:t>Bir davranışı yaparken size faydasının yada zararının ne olacağını düşünür müsünüz?</a:t>
            </a:r>
            <a:endParaRPr lang="tr-TR" dirty="0"/>
          </a:p>
        </p:txBody>
      </p:sp>
      <p:sp>
        <p:nvSpPr>
          <p:cNvPr id="7" name="6 Başlık"/>
          <p:cNvSpPr>
            <a:spLocks noGrp="1"/>
          </p:cNvSpPr>
          <p:nvPr>
            <p:ph type="title"/>
          </p:nvPr>
        </p:nvSpPr>
        <p:spPr/>
        <p:txBody>
          <a:bodyPr>
            <a:normAutofit fontScale="90000"/>
          </a:bodyPr>
          <a:lstStyle/>
          <a:p>
            <a:pPr algn="ctr"/>
            <a:r>
              <a:rPr lang="tr-TR" dirty="0" smtClean="0"/>
              <a:t>Davranışın Sonucunu Değerlendirme</a:t>
            </a:r>
            <a:endParaRPr lang="tr-TR" dirty="0"/>
          </a:p>
        </p:txBody>
      </p:sp>
    </p:spTree>
  </p:cSld>
  <p:clrMapOvr>
    <a:masterClrMapping/>
  </p:clrMapOvr>
  <p:transition spd="med">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İçerik Yer Tutucusu"/>
          <p:cNvSpPr>
            <a:spLocks noGrp="1"/>
          </p:cNvSpPr>
          <p:nvPr>
            <p:ph idx="1"/>
          </p:nvPr>
        </p:nvSpPr>
        <p:spPr/>
        <p:txBody>
          <a:bodyPr/>
          <a:lstStyle/>
          <a:p>
            <a:r>
              <a:rPr lang="tr-TR" dirty="0" smtClean="0"/>
              <a:t>Bir arkadaşınızla birlikte vakit geçiriyorsunuz ve size sigara içmeyi denemenizi söylüyor.Ama denemek istemiyorsunuz.</a:t>
            </a:r>
          </a:p>
          <a:p>
            <a:pPr>
              <a:buNone/>
            </a:pPr>
            <a:endParaRPr lang="tr-TR" dirty="0" smtClean="0"/>
          </a:p>
          <a:p>
            <a:pPr>
              <a:buNone/>
            </a:pPr>
            <a:r>
              <a:rPr lang="tr-TR" dirty="0" smtClean="0"/>
              <a:t> Sonuç ne olur? :……………………………………</a:t>
            </a:r>
          </a:p>
          <a:p>
            <a:endParaRPr lang="tr-TR" dirty="0"/>
          </a:p>
        </p:txBody>
      </p:sp>
      <p:sp>
        <p:nvSpPr>
          <p:cNvPr id="5" name="4 Başlık"/>
          <p:cNvSpPr>
            <a:spLocks noGrp="1"/>
          </p:cNvSpPr>
          <p:nvPr>
            <p:ph type="title"/>
          </p:nvPr>
        </p:nvSpPr>
        <p:spPr/>
        <p:txBody>
          <a:bodyPr>
            <a:normAutofit fontScale="90000"/>
          </a:bodyPr>
          <a:lstStyle/>
          <a:p>
            <a:r>
              <a:rPr lang="tr-TR" dirty="0" smtClean="0"/>
              <a:t>Örnek Olay – Sonuç Değerlendirme</a:t>
            </a:r>
            <a:endParaRPr lang="tr-TR" dirty="0"/>
          </a:p>
        </p:txBody>
      </p:sp>
    </p:spTree>
  </p:cSld>
  <p:clrMapOvr>
    <a:masterClrMapping/>
  </p:clrMapOvr>
  <p:transition spd="med">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İçerik Yer Tutucusu"/>
          <p:cNvSpPr>
            <a:spLocks noGrp="1"/>
          </p:cNvSpPr>
          <p:nvPr>
            <p:ph sz="half" idx="1"/>
          </p:nvPr>
        </p:nvSpPr>
        <p:spPr/>
        <p:txBody>
          <a:bodyPr>
            <a:normAutofit fontScale="92500" lnSpcReduction="10000"/>
          </a:bodyPr>
          <a:lstStyle/>
          <a:p>
            <a:r>
              <a:rPr lang="tr-TR" dirty="0" smtClean="0"/>
              <a:t>Örnek olaylara benzer yaşantılarınız oldu mu?</a:t>
            </a:r>
          </a:p>
          <a:p>
            <a:pPr>
              <a:buNone/>
            </a:pPr>
            <a:endParaRPr lang="tr-TR" dirty="0" smtClean="0"/>
          </a:p>
          <a:p>
            <a:r>
              <a:rPr lang="tr-TR" dirty="0" smtClean="0"/>
              <a:t>Siz nasıl davranırsınız?</a:t>
            </a:r>
          </a:p>
          <a:p>
            <a:pPr>
              <a:buNone/>
            </a:pPr>
            <a:endParaRPr lang="tr-TR" dirty="0" smtClean="0"/>
          </a:p>
          <a:p>
            <a:r>
              <a:rPr lang="tr-TR" dirty="0" smtClean="0"/>
              <a:t>Davranışın sonucunu düşünerek hareket etmek bize ne kazandırır?</a:t>
            </a:r>
          </a:p>
          <a:p>
            <a:endParaRPr lang="tr-TR" dirty="0"/>
          </a:p>
        </p:txBody>
      </p:sp>
      <p:pic>
        <p:nvPicPr>
          <p:cNvPr id="9" name="3 İçerik Yer Tutucusu" descr="imagesCA1S921A.jpg"/>
          <p:cNvPicPr>
            <a:picLocks noGrp="1" noChangeAspect="1"/>
          </p:cNvPicPr>
          <p:nvPr>
            <p:ph sz="half" idx="2"/>
          </p:nvPr>
        </p:nvPicPr>
        <p:blipFill>
          <a:blip r:embed="rId2" cstate="print"/>
          <a:stretch>
            <a:fillRect/>
          </a:stretch>
        </p:blipFill>
        <p:spPr>
          <a:xfrm>
            <a:off x="4572000" y="1428736"/>
            <a:ext cx="4071965" cy="4071965"/>
          </a:xfrm>
          <a:prstGeom prst="rect">
            <a:avLst/>
          </a:prstGeom>
        </p:spPr>
      </p:pic>
      <p:sp>
        <p:nvSpPr>
          <p:cNvPr id="7" name="6 Başlık"/>
          <p:cNvSpPr>
            <a:spLocks noGrp="1"/>
          </p:cNvSpPr>
          <p:nvPr>
            <p:ph type="title"/>
          </p:nvPr>
        </p:nvSpPr>
        <p:spPr/>
        <p:txBody>
          <a:bodyPr/>
          <a:lstStyle/>
          <a:p>
            <a:endParaRPr lang="tr-TR"/>
          </a:p>
        </p:txBody>
      </p:sp>
    </p:spTree>
  </p:cSld>
  <p:clrMapOvr>
    <a:masterClrMapping/>
  </p:clrMapOvr>
  <p:transition spd="med">
    <p:diamon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İçerik Yer Tutucusu"/>
          <p:cNvSpPr>
            <a:spLocks noGrp="1"/>
          </p:cNvSpPr>
          <p:nvPr>
            <p:ph idx="1"/>
          </p:nvPr>
        </p:nvSpPr>
        <p:spPr/>
        <p:txBody>
          <a:bodyPr/>
          <a:lstStyle/>
          <a:p>
            <a:pPr algn="just"/>
            <a:r>
              <a:rPr lang="tr-TR" dirty="0" smtClean="0"/>
              <a:t>Geleceğimizi yaşam koşulları kadar verdiğimiz kararlar da etkiler. İstersek bir şeyleri değiştirmenin mutlaka bir yolu vardır.</a:t>
            </a:r>
          </a:p>
          <a:p>
            <a:pPr algn="just"/>
            <a:r>
              <a:rPr lang="tr-TR" dirty="0" smtClean="0"/>
              <a:t>Geçmişimiz geleceğimiz değildir. </a:t>
            </a:r>
          </a:p>
          <a:p>
            <a:pPr algn="just"/>
            <a:r>
              <a:rPr lang="tr-TR" dirty="0" smtClean="0"/>
              <a:t>Herhangi bir zamanda yeni bir karar alarak yaşamımızı değiştirebiliriz.</a:t>
            </a:r>
          </a:p>
          <a:p>
            <a:pPr algn="just"/>
            <a:endParaRPr lang="tr-TR" dirty="0" smtClean="0"/>
          </a:p>
          <a:p>
            <a:endParaRPr lang="tr-TR" dirty="0"/>
          </a:p>
        </p:txBody>
      </p:sp>
      <p:sp>
        <p:nvSpPr>
          <p:cNvPr id="5" name="4 Başlık"/>
          <p:cNvSpPr>
            <a:spLocks noGrp="1"/>
          </p:cNvSpPr>
          <p:nvPr>
            <p:ph type="title"/>
          </p:nvPr>
        </p:nvSpPr>
        <p:spPr/>
        <p:txBody>
          <a:bodyPr/>
          <a:lstStyle/>
          <a:p>
            <a:endParaRPr lang="tr-TR"/>
          </a:p>
        </p:txBody>
      </p:sp>
      <p:pic>
        <p:nvPicPr>
          <p:cNvPr id="7" name="6 Resim" descr="images (1).jpg"/>
          <p:cNvPicPr>
            <a:picLocks noChangeAspect="1"/>
          </p:cNvPicPr>
          <p:nvPr/>
        </p:nvPicPr>
        <p:blipFill>
          <a:blip r:embed="rId2"/>
          <a:stretch>
            <a:fillRect/>
          </a:stretch>
        </p:blipFill>
        <p:spPr>
          <a:xfrm>
            <a:off x="5357818" y="4286256"/>
            <a:ext cx="2609850" cy="1752600"/>
          </a:xfrm>
          <a:prstGeom prst="rect">
            <a:avLst/>
          </a:prstGeom>
        </p:spPr>
      </p:pic>
    </p:spTree>
  </p:cSld>
  <p:clrMapOvr>
    <a:masterClrMapping/>
  </p:clrMapOvr>
  <p:transition spd="med">
    <p:cover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Gerek özel yaşantıda gerekse iş yaşantısında telaffuz edilmesi zor kelimelerden biridir </a:t>
            </a:r>
            <a:r>
              <a:rPr lang="tr-TR" b="1" dirty="0" smtClean="0"/>
              <a:t>"hayır" </a:t>
            </a:r>
            <a:r>
              <a:rPr lang="tr-TR" dirty="0" smtClean="0"/>
              <a:t>. Yaratacağı etkileri düşünerek, nasıl söyleyeceğini düşünerek ve belki de kendisine nasıl söylenildiğinde ne hissedeceğini düşünerek ve biraz da nasıl söyleyeceğini bilmeyerek pek çok kişi yaşantısında "hayır" demekten kaçınır.</a:t>
            </a:r>
            <a:endParaRPr lang="tr-TR" dirty="0"/>
          </a:p>
        </p:txBody>
      </p:sp>
      <p:sp>
        <p:nvSpPr>
          <p:cNvPr id="2" name="1 Başlık"/>
          <p:cNvSpPr>
            <a:spLocks noGrp="1"/>
          </p:cNvSpPr>
          <p:nvPr>
            <p:ph type="title"/>
          </p:nvPr>
        </p:nvSpPr>
        <p:spPr/>
        <p:txBody>
          <a:bodyPr/>
          <a:lstStyle/>
          <a:p>
            <a:endParaRPr lang="tr-TR"/>
          </a:p>
        </p:txBody>
      </p:sp>
    </p:spTree>
  </p:cSld>
  <p:clrMapOvr>
    <a:masterClrMapping/>
  </p:clrMapOvr>
  <p:transition spd="med">
    <p:wipe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lnSpcReduction="10000"/>
          </a:bodyPr>
          <a:lstStyle/>
          <a:p>
            <a:pPr algn="ctr"/>
            <a:r>
              <a:rPr lang="tr-TR" dirty="0" smtClean="0"/>
              <a:t>Unutmayın ki; “hayır” demek o insanı reddetmek demek değildir. Sadece o koşullar altında o işi yapamayacağınızı gerekçeleriyle bildirmek demektir. Bir başka zamanda veya koşulda, kendinizi uygun hissettiğinizde o işi yapabilir veya karşınızdakine başka bir zaman diliminde yardımcı olabilirsiniz.</a:t>
            </a:r>
            <a:br>
              <a:rPr lang="tr-TR" dirty="0" smtClean="0"/>
            </a:br>
            <a:r>
              <a:rPr lang="tr-TR" dirty="0" smtClean="0"/>
              <a:t/>
            </a:r>
            <a:br>
              <a:rPr lang="tr-TR" dirty="0" smtClean="0"/>
            </a:br>
            <a:r>
              <a:rPr lang="tr-TR" dirty="0" smtClean="0">
                <a:solidFill>
                  <a:srgbClr val="C00000"/>
                </a:solidFill>
              </a:rPr>
              <a:t>”Hayır” diyerek koruduğunuz kendi sınırlarınız, yönetimini eline almaya çalıştığınız kendi yaşantınızdır. </a:t>
            </a:r>
            <a:endParaRPr lang="tr-TR" dirty="0">
              <a:solidFill>
                <a:srgbClr val="C00000"/>
              </a:solidFill>
            </a:endParaRPr>
          </a:p>
        </p:txBody>
      </p:sp>
      <p:pic>
        <p:nvPicPr>
          <p:cNvPr id="4" name="3 Resim" descr="irade1.jpg"/>
          <p:cNvPicPr>
            <a:picLocks noChangeAspect="1"/>
          </p:cNvPicPr>
          <p:nvPr/>
        </p:nvPicPr>
        <p:blipFill>
          <a:blip r:embed="rId2"/>
          <a:stretch>
            <a:fillRect/>
          </a:stretch>
        </p:blipFill>
        <p:spPr>
          <a:xfrm>
            <a:off x="642910" y="285728"/>
            <a:ext cx="3786182" cy="1068320"/>
          </a:xfrm>
          <a:prstGeom prst="rect">
            <a:avLst/>
          </a:prstGeom>
        </p:spPr>
      </p:pic>
    </p:spTree>
  </p:cSld>
  <p:clrMapOvr>
    <a:masterClrMapping/>
  </p:clrMapOvr>
  <p:transition spd="med">
    <p:wheel spokes="2"/>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ctr">
              <a:buNone/>
            </a:pPr>
            <a:endParaRPr lang="tr-TR" b="1" dirty="0" smtClean="0">
              <a:solidFill>
                <a:srgbClr val="0070C0"/>
              </a:solidFill>
              <a:effectLst>
                <a:outerShdw blurRad="38100" dist="38100" dir="2700000" algn="tl">
                  <a:srgbClr val="000000">
                    <a:alpha val="43137"/>
                  </a:srgbClr>
                </a:outerShdw>
              </a:effectLst>
            </a:endParaRPr>
          </a:p>
          <a:p>
            <a:pPr algn="ctr">
              <a:buNone/>
            </a:pPr>
            <a:endParaRPr lang="tr-TR" b="1" dirty="0" smtClean="0">
              <a:solidFill>
                <a:srgbClr val="0070C0"/>
              </a:solidFill>
              <a:effectLst>
                <a:outerShdw blurRad="38100" dist="38100" dir="2700000" algn="tl">
                  <a:srgbClr val="000000">
                    <a:alpha val="43137"/>
                  </a:srgbClr>
                </a:outerShdw>
              </a:effectLst>
            </a:endParaRPr>
          </a:p>
          <a:p>
            <a:pPr algn="ctr">
              <a:buNone/>
            </a:pPr>
            <a:r>
              <a:rPr lang="tr-TR" sz="2800" b="1" dirty="0" smtClean="0">
                <a:solidFill>
                  <a:srgbClr val="0070C0"/>
                </a:solidFill>
              </a:rPr>
              <a:t>DİNLEDİĞİNİZ İÇİN TEŞEKKÜRLER…</a:t>
            </a:r>
            <a:endParaRPr lang="tr-TR" sz="2800" dirty="0"/>
          </a:p>
        </p:txBody>
      </p:sp>
      <p:sp>
        <p:nvSpPr>
          <p:cNvPr id="2" name="1 Başlık"/>
          <p:cNvSpPr>
            <a:spLocks noGrp="1"/>
          </p:cNvSpPr>
          <p:nvPr>
            <p:ph type="title"/>
          </p:nvPr>
        </p:nvSpPr>
        <p:spPr/>
        <p:txBody>
          <a:bodyPr/>
          <a:lstStyle/>
          <a:p>
            <a:endParaRPr lang="tr-TR"/>
          </a:p>
        </p:txBody>
      </p:sp>
    </p:spTree>
  </p:cSld>
  <p:clrMapOvr>
    <a:masterClrMapping/>
  </p:clrMapOvr>
  <p:transition spd="med">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46138"/>
            <a:ext cx="8229600" cy="4525963"/>
          </a:xfrm>
        </p:spPr>
        <p:txBody>
          <a:bodyPr>
            <a:normAutofit fontScale="92500" lnSpcReduction="10000"/>
          </a:bodyPr>
          <a:lstStyle/>
          <a:p>
            <a:pPr algn="ctr">
              <a:buNone/>
            </a:pPr>
            <a:endParaRPr lang="tr-TR" b="1" dirty="0" smtClean="0">
              <a:solidFill>
                <a:srgbClr val="0070C0"/>
              </a:solidFill>
              <a:effectLst>
                <a:outerShdw blurRad="38100" dist="38100" dir="2700000" algn="tl">
                  <a:srgbClr val="000000">
                    <a:alpha val="43137"/>
                  </a:srgbClr>
                </a:outerShdw>
              </a:effectLst>
            </a:endParaRPr>
          </a:p>
          <a:p>
            <a:pPr algn="ctr">
              <a:buNone/>
            </a:pPr>
            <a:endParaRPr lang="tr-TR" b="1" dirty="0" smtClean="0">
              <a:solidFill>
                <a:srgbClr val="0070C0"/>
              </a:solidFill>
              <a:effectLst>
                <a:outerShdw blurRad="38100" dist="38100" dir="2700000" algn="tl">
                  <a:srgbClr val="000000">
                    <a:alpha val="43137"/>
                  </a:srgbClr>
                </a:outerShdw>
              </a:effectLst>
            </a:endParaRPr>
          </a:p>
          <a:p>
            <a:pPr lvl="0">
              <a:spcBef>
                <a:spcPct val="20000"/>
              </a:spcBef>
              <a:buClr>
                <a:srgbClr val="0BD0D9"/>
              </a:buClr>
              <a:buSzPct val="95000"/>
            </a:pPr>
            <a:r>
              <a:rPr lang="tr-TR" sz="2800" b="1" u="sng" dirty="0">
                <a:solidFill>
                  <a:prstClr val="black"/>
                </a:solidFill>
                <a:latin typeface="Constantia"/>
              </a:rPr>
              <a:t>DİKKAT EDİLECEK HUSUSLAR</a:t>
            </a:r>
          </a:p>
          <a:p>
            <a:pPr lvl="0">
              <a:spcBef>
                <a:spcPct val="20000"/>
              </a:spcBef>
              <a:buClr>
                <a:srgbClr val="0BD0D9"/>
              </a:buClr>
              <a:buSzPct val="95000"/>
            </a:pPr>
            <a:endParaRPr lang="tr-TR" sz="2800" b="1" u="sng" dirty="0">
              <a:solidFill>
                <a:prstClr val="black"/>
              </a:solidFill>
              <a:latin typeface="Constantia"/>
            </a:endParaRPr>
          </a:p>
          <a:p>
            <a:pPr marL="274320" lvl="0" indent="-274320" algn="just">
              <a:spcBef>
                <a:spcPct val="20000"/>
              </a:spcBef>
              <a:buClr>
                <a:srgbClr val="0BD0D9"/>
              </a:buClr>
              <a:buSzPct val="95000"/>
              <a:buFont typeface="Wingdings 2"/>
              <a:buChar char=""/>
            </a:pPr>
            <a:r>
              <a:rPr lang="tr-TR" sz="2800" b="1" dirty="0">
                <a:solidFill>
                  <a:prstClr val="black"/>
                </a:solidFill>
                <a:latin typeface="Constantia"/>
              </a:rPr>
              <a:t>Sunum örneği; hedef kitleye göre uyarlanarak kullanılacaktır.</a:t>
            </a:r>
          </a:p>
          <a:p>
            <a:pPr marL="274320" lvl="0" indent="-274320" algn="just">
              <a:spcBef>
                <a:spcPct val="20000"/>
              </a:spcBef>
              <a:buClr>
                <a:srgbClr val="0BD0D9"/>
              </a:buClr>
              <a:buSzPct val="95000"/>
              <a:buFont typeface="Wingdings 2"/>
              <a:buChar char=""/>
            </a:pPr>
            <a:r>
              <a:rPr lang="tr-TR" sz="2800" b="1" dirty="0">
                <a:solidFill>
                  <a:prstClr val="black"/>
                </a:solidFill>
                <a:latin typeface="Constantia"/>
              </a:rPr>
              <a:t>2017-2018 eğitim öğretim yılında konu ile ilgili bilgilendirme çalışması yapılmış ise; </a:t>
            </a:r>
            <a:r>
              <a:rPr lang="tr-TR" sz="2800" b="1" dirty="0" smtClean="0">
                <a:solidFill>
                  <a:prstClr val="black"/>
                </a:solidFill>
                <a:latin typeface="Constantia"/>
              </a:rPr>
              <a:t>mart </a:t>
            </a:r>
            <a:r>
              <a:rPr lang="tr-TR" sz="2800" b="1" dirty="0">
                <a:solidFill>
                  <a:prstClr val="black"/>
                </a:solidFill>
                <a:latin typeface="Constantia"/>
              </a:rPr>
              <a:t>ayı içerisinde öğrenciler üzerinde farkındalık oluşturacak çeşitli etkinlikler (tiyatro, pano çalışması vb.) düzenlenecektir.</a:t>
            </a:r>
            <a:endParaRPr lang="tr-TR" sz="2800" b="1" dirty="0">
              <a:solidFill>
                <a:prstClr val="black"/>
              </a:solidFill>
              <a:latin typeface="Constantia"/>
            </a:endParaRPr>
          </a:p>
        </p:txBody>
      </p:sp>
      <p:sp>
        <p:nvSpPr>
          <p:cNvPr id="2" name="1 Başlık"/>
          <p:cNvSpPr>
            <a:spLocks noGrp="1"/>
          </p:cNvSpPr>
          <p:nvPr>
            <p:ph type="title"/>
          </p:nvPr>
        </p:nvSpPr>
        <p:spPr/>
        <p:txBody>
          <a:bodyPr/>
          <a:lstStyle/>
          <a:p>
            <a:endParaRPr lang="tr-TR"/>
          </a:p>
        </p:txBody>
      </p:sp>
    </p:spTree>
    <p:extLst>
      <p:ext uri="{BB962C8B-B14F-4D97-AF65-F5344CB8AC3E}">
        <p14:creationId xmlns:p14="http://schemas.microsoft.com/office/powerpoint/2010/main" val="3748405437"/>
      </p:ext>
    </p:extLst>
  </p:cSld>
  <p:clrMapOvr>
    <a:masterClrMapping/>
  </p:clrMapOvr>
  <p:transition spd="med">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42985"/>
            <a:ext cx="8229600" cy="3786214"/>
          </a:xfrm>
        </p:spPr>
        <p:txBody>
          <a:bodyPr>
            <a:normAutofit/>
          </a:bodyPr>
          <a:lstStyle/>
          <a:p>
            <a:r>
              <a:rPr lang="tr-TR" dirty="0" smtClean="0"/>
              <a:t>Hayır’ın dilimizde çok çeşitli kullanım alanları ve anlamları olmasına rağmen kültürümüzde bir isteğe ‘hayır’ demek çok da kabul edilen bir durum değildir. Batı toplumlarında ‘hayır’ diyebilen insan kendine güvenli ve özgür olarak algılanırken biz ‘bencil’, ‘anlayışsız’, ‘kötü’ vs. gibi yargılarda bulunabiliyoruz.</a:t>
            </a:r>
          </a:p>
          <a:p>
            <a:pPr>
              <a:buNone/>
            </a:pPr>
            <a:r>
              <a:rPr lang="tr-TR" dirty="0" smtClean="0"/>
              <a:t>                                                               </a:t>
            </a:r>
          </a:p>
          <a:p>
            <a:endParaRPr lang="tr-TR" dirty="0" smtClean="0"/>
          </a:p>
          <a:p>
            <a:endParaRPr lang="tr-TR" dirty="0" smtClean="0"/>
          </a:p>
          <a:p>
            <a:endParaRPr lang="tr-TR" dirty="0"/>
          </a:p>
        </p:txBody>
      </p:sp>
      <p:sp>
        <p:nvSpPr>
          <p:cNvPr id="2" name="1 Başlık"/>
          <p:cNvSpPr>
            <a:spLocks noGrp="1"/>
          </p:cNvSpPr>
          <p:nvPr>
            <p:ph type="title"/>
          </p:nvPr>
        </p:nvSpPr>
        <p:spPr/>
        <p:txBody>
          <a:bodyPr/>
          <a:lstStyle/>
          <a:p>
            <a:endParaRPr lang="tr-TR"/>
          </a:p>
        </p:txBody>
      </p:sp>
      <p:pic>
        <p:nvPicPr>
          <p:cNvPr id="4" name="Picture 4" descr="PMAA7CA5YCHU4CABFRD6TCACB70MMCA6UFL3DCAL34OPDCA0NRLBUCAJ846XKCAC3DZ3SCABCXIC8CAPAD2U8CASZK67SCA1L9PVKCAPVTDM0CALNB0DYCAUCIQNBCAC5AD1XCAM5OF4GCA8CHG2A"/>
          <p:cNvPicPr>
            <a:picLocks noChangeAspect="1" noChangeArrowheads="1"/>
          </p:cNvPicPr>
          <p:nvPr/>
        </p:nvPicPr>
        <p:blipFill>
          <a:blip r:embed="rId2"/>
          <a:srcRect/>
          <a:stretch>
            <a:fillRect/>
          </a:stretch>
        </p:blipFill>
        <p:spPr bwMode="auto">
          <a:xfrm>
            <a:off x="6072198" y="4214818"/>
            <a:ext cx="2562215" cy="2286016"/>
          </a:xfrm>
          <a:prstGeom prst="rect">
            <a:avLst/>
          </a:prstGeom>
          <a:noFill/>
        </p:spPr>
      </p:pic>
    </p:spTree>
  </p:cSld>
  <p:clrMapOvr>
    <a:masterClrMapping/>
  </p:clrMapOvr>
  <p:transition spd="med">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İçerik Yer Tutucusu"/>
          <p:cNvSpPr>
            <a:spLocks noGrp="1"/>
          </p:cNvSpPr>
          <p:nvPr>
            <p:ph sz="half" idx="1"/>
          </p:nvPr>
        </p:nvSpPr>
        <p:spPr/>
        <p:txBody>
          <a:bodyPr>
            <a:normAutofit fontScale="70000" lnSpcReduction="20000"/>
          </a:bodyPr>
          <a:lstStyle/>
          <a:p>
            <a:pPr algn="just"/>
            <a:r>
              <a:rPr lang="tr-TR" dirty="0" smtClean="0"/>
              <a:t>Çevremizdeki kişileri, kendimizden daha öne koyduğumuz ve haklarımızı çiğnemelerine izin verdiğimiz için “hayır” demekte zorlanırız. </a:t>
            </a:r>
          </a:p>
          <a:p>
            <a:pPr algn="just">
              <a:buNone/>
            </a:pPr>
            <a:endParaRPr lang="tr-TR" dirty="0" smtClean="0"/>
          </a:p>
          <a:p>
            <a:pPr algn="just"/>
            <a:r>
              <a:rPr lang="tr-TR" dirty="0" smtClean="0"/>
              <a:t>Büyüklerin isteklerine hayır dediğimizde olumsuz sonuçlar yasamışızdır.</a:t>
            </a:r>
          </a:p>
          <a:p>
            <a:pPr algn="just">
              <a:buNone/>
            </a:pPr>
            <a:endParaRPr lang="tr-TR" dirty="0" smtClean="0"/>
          </a:p>
          <a:p>
            <a:pPr algn="just"/>
            <a:r>
              <a:rPr lang="tr-TR" dirty="0" smtClean="0"/>
              <a:t>Bir daha aranmamaktan, sevilmemekten, kabul edilmemekten korkarız</a:t>
            </a:r>
            <a:endParaRPr lang="tr-TR" dirty="0"/>
          </a:p>
        </p:txBody>
      </p:sp>
      <p:sp>
        <p:nvSpPr>
          <p:cNvPr id="8" name="7 İçerik Yer Tutucusu"/>
          <p:cNvSpPr>
            <a:spLocks noGrp="1"/>
          </p:cNvSpPr>
          <p:nvPr>
            <p:ph sz="half" idx="2"/>
          </p:nvPr>
        </p:nvSpPr>
        <p:spPr/>
        <p:txBody>
          <a:bodyPr>
            <a:normAutofit fontScale="70000" lnSpcReduction="20000"/>
          </a:bodyPr>
          <a:lstStyle/>
          <a:p>
            <a:pPr algn="just"/>
            <a:r>
              <a:rPr lang="tr-TR" dirty="0" smtClean="0"/>
              <a:t>Hayır demenin bencillik olduğunu düşünürüz. </a:t>
            </a:r>
          </a:p>
          <a:p>
            <a:pPr algn="just"/>
            <a:r>
              <a:rPr lang="tr-TR" dirty="0" smtClean="0"/>
              <a:t>Çevremizdeki kişilerin bizi kabul etmesi için her şeye evet deme zorunluluğu hissederiz.</a:t>
            </a:r>
          </a:p>
          <a:p>
            <a:pPr algn="just"/>
            <a:r>
              <a:rPr lang="tr-TR" dirty="0" smtClean="0"/>
              <a:t>Yalnız kalma ve terk edilme riskini taşımamış oluyoruz.</a:t>
            </a:r>
          </a:p>
          <a:p>
            <a:pPr algn="just">
              <a:buNone/>
            </a:pPr>
            <a:endParaRPr lang="tr-TR" dirty="0" smtClean="0"/>
          </a:p>
          <a:p>
            <a:pPr algn="just">
              <a:buNone/>
            </a:pPr>
            <a:r>
              <a:rPr lang="tr-TR" dirty="0" smtClean="0"/>
              <a:t>	</a:t>
            </a:r>
            <a:r>
              <a:rPr lang="tr-TR" dirty="0" smtClean="0">
                <a:solidFill>
                  <a:srgbClr val="92D050"/>
                </a:solidFill>
              </a:rPr>
              <a:t>FAKAT KENDİ İSTEK VE DUYGULARIMIZDAN BAHSETMEDİĞİMİZ İÇİN KENDİMİZE ÖFKELENMEYE BAŞLARIZ…</a:t>
            </a:r>
          </a:p>
          <a:p>
            <a:endParaRPr lang="tr-TR" dirty="0"/>
          </a:p>
        </p:txBody>
      </p:sp>
      <p:sp>
        <p:nvSpPr>
          <p:cNvPr id="9" name="8 Başlık"/>
          <p:cNvSpPr>
            <a:spLocks noGrp="1"/>
          </p:cNvSpPr>
          <p:nvPr>
            <p:ph type="title"/>
          </p:nvPr>
        </p:nvSpPr>
        <p:spPr/>
        <p:txBody>
          <a:bodyPr/>
          <a:lstStyle/>
          <a:p>
            <a:r>
              <a:rPr lang="tr-TR" dirty="0" smtClean="0"/>
              <a:t>NEDEN EVET DİYORUZ?</a:t>
            </a:r>
            <a:endParaRPr lang="tr-TR" dirty="0"/>
          </a:p>
        </p:txBody>
      </p:sp>
    </p:spTree>
  </p:cSld>
  <p:clrMapOvr>
    <a:masterClrMapping/>
  </p:clrMapOvr>
  <p:transition spd="med">
    <p:pull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sz="half" idx="1"/>
          </p:nvPr>
        </p:nvSpPr>
        <p:spPr/>
        <p:txBody>
          <a:bodyPr>
            <a:normAutofit fontScale="32500" lnSpcReduction="20000"/>
          </a:bodyPr>
          <a:lstStyle/>
          <a:p>
            <a:pPr>
              <a:lnSpc>
                <a:spcPct val="90000"/>
              </a:lnSpc>
            </a:pPr>
            <a:r>
              <a:rPr lang="tr-TR" sz="5000" i="1" dirty="0" smtClean="0"/>
              <a:t>‘Evet’, Her Zaman Doğru Cevap olmayabilir</a:t>
            </a:r>
            <a:r>
              <a:rPr lang="tr-TR" sz="5000" dirty="0" smtClean="0"/>
              <a:t>: Taşımakta zorlanılan görev ve yükümlülüklerin yanına bir de başkalarının yüklediği görevleri eklemek kişiyi daha fazla sıkıntıya sokabilir. Bu biriken sıkıntılar da daha sonraki dönemlerde kişiye daha çok zarar verici boyutlara ulaşabilir.</a:t>
            </a:r>
          </a:p>
          <a:p>
            <a:pPr>
              <a:lnSpc>
                <a:spcPct val="90000"/>
              </a:lnSpc>
            </a:pPr>
            <a:r>
              <a:rPr lang="tr-TR" sz="5000" i="1" dirty="0" smtClean="0"/>
              <a:t>‘Hayır’ diyen birey kendine daha fazla vakit ayırabilir: </a:t>
            </a:r>
            <a:r>
              <a:rPr lang="tr-TR" sz="5000" dirty="0" smtClean="0"/>
              <a:t>Böylece istenmeyen buluşma veya toplantılara katılmak yerine kişi kendi başına veya ailesi ile daha kaliteli zaman geçirme fırsatı yakalayabilir. Ertelenmeyen planlar ve kontrol duygusu kişisel gelişime katkıda bulunabilir</a:t>
            </a:r>
            <a:r>
              <a:rPr lang="tr-TR" sz="4500" dirty="0" smtClean="0"/>
              <a:t>.</a:t>
            </a:r>
          </a:p>
          <a:p>
            <a:endParaRPr lang="tr-TR" dirty="0"/>
          </a:p>
        </p:txBody>
      </p:sp>
      <p:sp>
        <p:nvSpPr>
          <p:cNvPr id="6" name="5 İçerik Yer Tutucusu"/>
          <p:cNvSpPr>
            <a:spLocks noGrp="1"/>
          </p:cNvSpPr>
          <p:nvPr>
            <p:ph sz="half" idx="2"/>
          </p:nvPr>
        </p:nvSpPr>
        <p:spPr/>
        <p:txBody>
          <a:bodyPr>
            <a:normAutofit fontScale="32500" lnSpcReduction="20000"/>
          </a:bodyPr>
          <a:lstStyle/>
          <a:p>
            <a:r>
              <a:rPr lang="tr-TR" sz="4500" dirty="0" smtClean="0"/>
              <a:t>Onaylanmak ve beğenilmek insanın önemli ihtiyaçlarındandır. Zaman zaman, bu ihtiyacını karşılayabilmek için kişi, kendi isteklerini bir kenara atarak diğer insanların istek ve beklentilerini karşılamak adına onlara ‘evet’ der. Aksi takdirde beğenilmemekten, yalnız kalmaktan korkar.</a:t>
            </a:r>
          </a:p>
          <a:p>
            <a:r>
              <a:rPr lang="tr-TR" sz="4500" dirty="0" smtClean="0"/>
              <a:t>Hayır demenin sonuçlarının olumsuz olacağı ile ilgili, çoğunlukla abartılmış ve yanlış olan algılama ‘hayır’dan kaçınılmasına neden olur.</a:t>
            </a:r>
          </a:p>
          <a:p>
            <a:r>
              <a:rPr lang="tr-TR" sz="4500" dirty="0" smtClean="0"/>
              <a:t>Bazen kişi nasıl ‘hayır’ denileceğini bilemez ve çaresizce ‘evet’ der.</a:t>
            </a:r>
          </a:p>
          <a:p>
            <a:endParaRPr lang="tr-TR" dirty="0"/>
          </a:p>
        </p:txBody>
      </p:sp>
      <p:sp>
        <p:nvSpPr>
          <p:cNvPr id="4" name="3 Başlık"/>
          <p:cNvSpPr>
            <a:spLocks noGrp="1"/>
          </p:cNvSpPr>
          <p:nvPr>
            <p:ph type="title"/>
          </p:nvPr>
        </p:nvSpPr>
        <p:spPr/>
        <p:txBody>
          <a:bodyPr>
            <a:normAutofit/>
          </a:bodyPr>
          <a:lstStyle/>
          <a:p>
            <a:r>
              <a:rPr lang="tr-TR" dirty="0" smtClean="0"/>
              <a:t>NEDEN HAYIR DİYEBİLMELİYİZ?</a:t>
            </a:r>
            <a:endParaRPr lang="tr-TR" dirty="0"/>
          </a:p>
        </p:txBody>
      </p:sp>
    </p:spTree>
  </p:cSld>
  <p:clrMapOvr>
    <a:masterClrMapping/>
  </p:clrMapOvr>
  <p:transition spd="med">
    <p:pull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Hayır’ dememek bir çok kişi için, kendisi hakkında ‘bencil’, ‘kötü’, ‘düşüncesiz’ gibi yakıştırmaların yapılmasını engelleyici işlev görebilir.</a:t>
            </a:r>
          </a:p>
          <a:p>
            <a:pPr>
              <a:buNone/>
            </a:pPr>
            <a:endParaRPr lang="tr-TR" dirty="0"/>
          </a:p>
        </p:txBody>
      </p:sp>
      <p:sp>
        <p:nvSpPr>
          <p:cNvPr id="2" name="1 Başlık"/>
          <p:cNvSpPr>
            <a:spLocks noGrp="1"/>
          </p:cNvSpPr>
          <p:nvPr>
            <p:ph type="title"/>
          </p:nvPr>
        </p:nvSpPr>
        <p:spPr/>
        <p:txBody>
          <a:bodyPr/>
          <a:lstStyle/>
          <a:p>
            <a:endParaRPr lang="tr-TR"/>
          </a:p>
        </p:txBody>
      </p:sp>
      <p:pic>
        <p:nvPicPr>
          <p:cNvPr id="4" name="Picture 4" descr="hay%C4%B1r+radial"/>
          <p:cNvPicPr>
            <a:picLocks noChangeAspect="1" noChangeArrowheads="1"/>
          </p:cNvPicPr>
          <p:nvPr/>
        </p:nvPicPr>
        <p:blipFill>
          <a:blip r:embed="rId2"/>
          <a:srcRect/>
          <a:stretch>
            <a:fillRect/>
          </a:stretch>
        </p:blipFill>
        <p:spPr bwMode="auto">
          <a:xfrm>
            <a:off x="5500694" y="3571876"/>
            <a:ext cx="3048000" cy="2667000"/>
          </a:xfrm>
          <a:prstGeom prst="rect">
            <a:avLst/>
          </a:prstGeom>
          <a:noFill/>
        </p:spPr>
      </p:pic>
    </p:spTree>
  </p:cSld>
  <p:clrMapOvr>
    <a:masterClrMapping/>
  </p:clrMapOvr>
  <p:transition spd="med">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481328"/>
            <a:ext cx="8229600" cy="4948068"/>
          </a:xfrm>
        </p:spPr>
        <p:txBody>
          <a:bodyPr>
            <a:normAutofit fontScale="32500" lnSpcReduction="20000"/>
          </a:bodyPr>
          <a:lstStyle/>
          <a:p>
            <a:pPr fontAlgn="base">
              <a:buNone/>
            </a:pPr>
            <a:r>
              <a:rPr lang="tr-TR" dirty="0" smtClean="0"/>
              <a:t/>
            </a:r>
            <a:br>
              <a:rPr lang="tr-TR" dirty="0" smtClean="0"/>
            </a:br>
            <a:endParaRPr lang="tr-TR" dirty="0" smtClean="0"/>
          </a:p>
          <a:p>
            <a:pPr algn="just" fontAlgn="base">
              <a:buNone/>
            </a:pPr>
            <a:r>
              <a:rPr lang="tr-TR" sz="5500" dirty="0" smtClean="0"/>
              <a:t>• İnsanların isteklerine, taleplerine olumsuz yanıt vermenin yani “hayır” demenin o kişiyi reddetmek, geri çevirmek olacağını düşünerek "hayır" demekten çekiniriz.</a:t>
            </a:r>
          </a:p>
          <a:p>
            <a:pPr algn="just" fontAlgn="base">
              <a:buNone/>
            </a:pPr>
            <a:r>
              <a:rPr lang="tr-TR" sz="5500" dirty="0" smtClean="0"/>
              <a:t>• "Hayır" dediğimizde ilişkilerimizin zedelenebileceğini düşünürüz, hatta ilişkilerin bitme noktasına gelebileceğinden endişe duyarız ve bu kaygılar hayır dememizi zorlaştırır.</a:t>
            </a:r>
          </a:p>
          <a:p>
            <a:pPr algn="just" fontAlgn="base">
              <a:buNone/>
            </a:pPr>
            <a:r>
              <a:rPr lang="tr-TR" sz="5500" dirty="0" smtClean="0"/>
              <a:t>• Bencil olarak algılanabileceğimizi düşünerek hayır demekten korkarız.</a:t>
            </a:r>
          </a:p>
          <a:p>
            <a:pPr algn="just" fontAlgn="base">
              <a:buNone/>
            </a:pPr>
            <a:r>
              <a:rPr lang="tr-TR" sz="5500" dirty="0" smtClean="0"/>
              <a:t>• Herkesle iyi olmak, herkesi mutlu etmek ve dolayısıyla da herkes tarafından sevilebilmenin yolunun her şeye “evet” demekten geçtiğini düşünerek "hayır" demekten kaçınırız.</a:t>
            </a:r>
          </a:p>
          <a:p>
            <a:pPr algn="just" fontAlgn="base">
              <a:buNone/>
            </a:pPr>
            <a:r>
              <a:rPr lang="tr-TR" sz="5500" dirty="0" smtClean="0"/>
              <a:t>• "Hayır" denilmesinin kendimizi ne kadar olumsuz olarak etkileyeceğini düşünerek "hayır" diyemeyiz kolayca.</a:t>
            </a:r>
          </a:p>
          <a:p>
            <a:pPr algn="just" fontAlgn="base">
              <a:buNone/>
            </a:pPr>
            <a:r>
              <a:rPr lang="tr-TR" sz="5500" dirty="0" smtClean="0"/>
              <a:t>• "Hayır"ın ne zaman ve ne şekilde denileceğini öğrenememiş olduğumuzdan "hayır" </a:t>
            </a:r>
            <a:r>
              <a:rPr lang="tr-TR" sz="5500" dirty="0" err="1" smtClean="0"/>
              <a:t>diyemeyebiliriz</a:t>
            </a:r>
            <a:r>
              <a:rPr lang="tr-TR" sz="5500" dirty="0" smtClean="0"/>
              <a:t>.</a:t>
            </a:r>
          </a:p>
          <a:p>
            <a:pPr>
              <a:buNone/>
            </a:pPr>
            <a:r>
              <a:rPr lang="tr-TR" dirty="0" smtClean="0"/>
              <a:t/>
            </a:r>
            <a:br>
              <a:rPr lang="tr-TR" dirty="0" smtClean="0"/>
            </a:br>
            <a:endParaRPr lang="tr-TR" dirty="0"/>
          </a:p>
        </p:txBody>
      </p:sp>
      <p:sp>
        <p:nvSpPr>
          <p:cNvPr id="2" name="1 Başlık"/>
          <p:cNvSpPr>
            <a:spLocks noGrp="1"/>
          </p:cNvSpPr>
          <p:nvPr>
            <p:ph type="title"/>
          </p:nvPr>
        </p:nvSpPr>
        <p:spPr/>
        <p:txBody>
          <a:bodyPr>
            <a:normAutofit fontScale="90000"/>
          </a:bodyPr>
          <a:lstStyle/>
          <a:p>
            <a:pPr algn="ctr"/>
            <a:r>
              <a:rPr lang="tr-TR" b="1" dirty="0" smtClean="0"/>
              <a:t>Neden bu kadar zordur "hayır" diyebilmek?</a:t>
            </a:r>
            <a:endParaRPr lang="tr-TR" dirty="0"/>
          </a:p>
        </p:txBody>
      </p:sp>
      <p:pic>
        <p:nvPicPr>
          <p:cNvPr id="4" name="3 Resim" descr="hayır-diyebilmek.jpg"/>
          <p:cNvPicPr>
            <a:picLocks noChangeAspect="1"/>
          </p:cNvPicPr>
          <p:nvPr/>
        </p:nvPicPr>
        <p:blipFill>
          <a:blip r:embed="rId2"/>
          <a:stretch>
            <a:fillRect/>
          </a:stretch>
        </p:blipFill>
        <p:spPr>
          <a:xfrm>
            <a:off x="4286248" y="5357826"/>
            <a:ext cx="4572002" cy="1357298"/>
          </a:xfrm>
          <a:prstGeom prst="rect">
            <a:avLst/>
          </a:prstGeom>
        </p:spPr>
      </p:pic>
    </p:spTree>
  </p:cSld>
  <p:clrMapOvr>
    <a:masterClrMapping/>
  </p:clrMapOvr>
  <p:transition spd="med">
    <p:zoom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cocuklara-hayir-demeyi-ogretin.jpg"/>
          <p:cNvPicPr>
            <a:picLocks noGrp="1" noChangeAspect="1"/>
          </p:cNvPicPr>
          <p:nvPr>
            <p:ph idx="1"/>
          </p:nvPr>
        </p:nvPicPr>
        <p:blipFill>
          <a:blip r:embed="rId2" cstate="print"/>
          <a:stretch>
            <a:fillRect/>
          </a:stretch>
        </p:blipFill>
        <p:spPr>
          <a:xfrm>
            <a:off x="2571737" y="1643050"/>
            <a:ext cx="4143404" cy="3571899"/>
          </a:xfrm>
          <a:prstGeom prst="rect">
            <a:avLst/>
          </a:prstGeom>
        </p:spPr>
      </p:pic>
      <p:sp>
        <p:nvSpPr>
          <p:cNvPr id="2" name="1 Başlık"/>
          <p:cNvSpPr>
            <a:spLocks noGrp="1"/>
          </p:cNvSpPr>
          <p:nvPr>
            <p:ph type="title"/>
          </p:nvPr>
        </p:nvSpPr>
        <p:spPr/>
        <p:txBody>
          <a:bodyPr>
            <a:normAutofit/>
          </a:bodyPr>
          <a:lstStyle/>
          <a:p>
            <a:pPr algn="ctr"/>
            <a:r>
              <a:rPr lang="tr-TR" dirty="0" smtClean="0"/>
              <a:t>NASIL ‘HAYIR’ DİYEBİLİRİZ?</a:t>
            </a:r>
            <a:endParaRPr lang="tr-TR" dirty="0"/>
          </a:p>
        </p:txBody>
      </p:sp>
    </p:spTree>
  </p:cSld>
  <p:clrMapOvr>
    <a:masterClrMapping/>
  </p:clrMapOvr>
  <p:transition spd="med">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marL="381000" indent="-381000">
              <a:lnSpc>
                <a:spcPct val="80000"/>
              </a:lnSpc>
            </a:pPr>
            <a:r>
              <a:rPr lang="tr-TR" dirty="0" smtClean="0"/>
              <a:t>Kendinize sorular sorun. Kendi isteklerinizi belirlemek ve bunları hayata geçirmek için hangi seçimleri nasıl yapacağınızı öğrenin. </a:t>
            </a:r>
          </a:p>
          <a:p>
            <a:pPr marL="381000" indent="-381000">
              <a:lnSpc>
                <a:spcPct val="80000"/>
              </a:lnSpc>
              <a:buFont typeface="Wingdings" pitchFamily="2" charset="2"/>
              <a:buNone/>
            </a:pPr>
            <a:endParaRPr lang="tr-TR" dirty="0" smtClean="0"/>
          </a:p>
          <a:p>
            <a:pPr marL="381000" indent="-381000">
              <a:lnSpc>
                <a:spcPct val="80000"/>
              </a:lnSpc>
              <a:buFontTx/>
              <a:buAutoNum type="arabicPeriod"/>
            </a:pPr>
            <a:r>
              <a:rPr lang="tr-TR" dirty="0" smtClean="0"/>
              <a:t> Ne istiyorum? </a:t>
            </a:r>
            <a:br>
              <a:rPr lang="tr-TR" dirty="0" smtClean="0"/>
            </a:br>
            <a:endParaRPr lang="tr-TR" dirty="0" smtClean="0"/>
          </a:p>
          <a:p>
            <a:pPr marL="381000" indent="-381000">
              <a:lnSpc>
                <a:spcPct val="80000"/>
              </a:lnSpc>
              <a:buFontTx/>
              <a:buAutoNum type="arabicPeriod"/>
            </a:pPr>
            <a:r>
              <a:rPr lang="tr-TR" dirty="0" smtClean="0"/>
              <a:t> Beni neler mutlu eder? </a:t>
            </a:r>
          </a:p>
          <a:p>
            <a:pPr marL="381000" indent="-381000">
              <a:lnSpc>
                <a:spcPct val="80000"/>
              </a:lnSpc>
              <a:buFontTx/>
              <a:buAutoNum type="arabicPeriod"/>
            </a:pPr>
            <a:endParaRPr lang="tr-TR" dirty="0" smtClean="0"/>
          </a:p>
          <a:p>
            <a:pPr marL="381000" indent="-381000">
              <a:lnSpc>
                <a:spcPct val="80000"/>
              </a:lnSpc>
              <a:buFontTx/>
              <a:buAutoNum type="arabicPeriod"/>
            </a:pPr>
            <a:r>
              <a:rPr lang="tr-TR" dirty="0" smtClean="0"/>
              <a:t> Kimlerle birlikte zaman geçirmekten zevk alıyorum? </a:t>
            </a:r>
          </a:p>
          <a:p>
            <a:pPr marL="381000" indent="-381000">
              <a:lnSpc>
                <a:spcPct val="80000"/>
              </a:lnSpc>
              <a:buFontTx/>
              <a:buAutoNum type="arabicPeriod"/>
            </a:pPr>
            <a:endParaRPr lang="tr-TR" dirty="0" smtClean="0"/>
          </a:p>
          <a:p>
            <a:pPr marL="381000" indent="-381000">
              <a:lnSpc>
                <a:spcPct val="80000"/>
              </a:lnSpc>
              <a:buFontTx/>
              <a:buAutoNum type="arabicPeriod"/>
            </a:pPr>
            <a:r>
              <a:rPr lang="tr-TR" dirty="0" smtClean="0"/>
              <a:t> Nerede/nasıl davranmalıyım? </a:t>
            </a:r>
            <a:endParaRPr lang="tr-TR" dirty="0"/>
          </a:p>
        </p:txBody>
      </p:sp>
      <p:sp>
        <p:nvSpPr>
          <p:cNvPr id="2" name="1 Başlık"/>
          <p:cNvSpPr>
            <a:spLocks noGrp="1"/>
          </p:cNvSpPr>
          <p:nvPr>
            <p:ph type="title"/>
          </p:nvPr>
        </p:nvSpPr>
        <p:spPr/>
        <p:txBody>
          <a:bodyPr/>
          <a:lstStyle/>
          <a:p>
            <a:endParaRPr lang="tr-TR"/>
          </a:p>
        </p:txBody>
      </p:sp>
    </p:spTree>
  </p:cSld>
  <p:clrMapOvr>
    <a:masterClrMapping/>
  </p:clrMapOvr>
  <p:transition spd="med">
    <p:split orient="vert" dir="in"/>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279</TotalTime>
  <Words>1068</Words>
  <Application>Microsoft Office PowerPoint</Application>
  <PresentationFormat>Ekran Gösterisi (4:3)</PresentationFormat>
  <Paragraphs>113</Paragraphs>
  <Slides>22</Slides>
  <Notes>0</Notes>
  <HiddenSlides>0</HiddenSlides>
  <MMClips>0</MMClips>
  <ScaleCrop>false</ScaleCrop>
  <HeadingPairs>
    <vt:vector size="6" baseType="variant">
      <vt:variant>
        <vt:lpstr>Kullanılan Yazı Tipleri</vt:lpstr>
      </vt:variant>
      <vt:variant>
        <vt:i4>10</vt:i4>
      </vt:variant>
      <vt:variant>
        <vt:lpstr>Tema</vt:lpstr>
      </vt:variant>
      <vt:variant>
        <vt:i4>1</vt:i4>
      </vt:variant>
      <vt:variant>
        <vt:lpstr>Slayt Başlıkları</vt:lpstr>
      </vt:variant>
      <vt:variant>
        <vt:i4>22</vt:i4>
      </vt:variant>
    </vt:vector>
  </HeadingPairs>
  <TitlesOfParts>
    <vt:vector size="33" baseType="lpstr">
      <vt:lpstr>Aharoni</vt:lpstr>
      <vt:lpstr>Arial</vt:lpstr>
      <vt:lpstr>Calibri</vt:lpstr>
      <vt:lpstr>Constantia</vt:lpstr>
      <vt:lpstr>Elephant</vt:lpstr>
      <vt:lpstr>Lucida Sans Unicode</vt:lpstr>
      <vt:lpstr>Verdana</vt:lpstr>
      <vt:lpstr>Wingdings</vt:lpstr>
      <vt:lpstr>Wingdings 2</vt:lpstr>
      <vt:lpstr>Wingdings 3</vt:lpstr>
      <vt:lpstr>Kalabalık</vt:lpstr>
      <vt:lpstr>HAYIR DİYEBİLME</vt:lpstr>
      <vt:lpstr>PowerPoint Sunusu</vt:lpstr>
      <vt:lpstr>PowerPoint Sunusu</vt:lpstr>
      <vt:lpstr>NEDEN EVET DİYORUZ?</vt:lpstr>
      <vt:lpstr>NEDEN HAYIR DİYEBİLMELİYİZ?</vt:lpstr>
      <vt:lpstr>PowerPoint Sunusu</vt:lpstr>
      <vt:lpstr>Neden bu kadar zordur "hayır" diyebilmek?</vt:lpstr>
      <vt:lpstr>NASIL ‘HAYIR’ DİYEBİLİRİZ?</vt:lpstr>
      <vt:lpstr>PowerPoint Sunusu</vt:lpstr>
      <vt:lpstr>PowerPoint Sunusu</vt:lpstr>
      <vt:lpstr>PowerPoint Sunusu</vt:lpstr>
      <vt:lpstr>Hayır Diyebilmek İçin;</vt:lpstr>
      <vt:lpstr>PowerPoint Sunusu</vt:lpstr>
      <vt:lpstr>PowerPoint Sunusu</vt:lpstr>
      <vt:lpstr>PowerPoint Sunusu</vt:lpstr>
      <vt:lpstr>Davranışın Sonucunu Değerlendirme</vt:lpstr>
      <vt:lpstr>Örnek Olay – Sonuç Değerlendirme</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HAYIR DİYEBİLME</dc:title>
  <dc:creator>secil</dc:creator>
  <cp:lastModifiedBy>AycaDENIZLI</cp:lastModifiedBy>
  <cp:revision>27</cp:revision>
  <dcterms:created xsi:type="dcterms:W3CDTF">2018-01-15T06:49:35Z</dcterms:created>
  <dcterms:modified xsi:type="dcterms:W3CDTF">2018-03-05T08:57:53Z</dcterms:modified>
</cp:coreProperties>
</file>